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68" r:id="rId3"/>
    <p:sldId id="270" r:id="rId4"/>
    <p:sldId id="257" r:id="rId5"/>
    <p:sldId id="260" r:id="rId6"/>
    <p:sldId id="256" r:id="rId7"/>
    <p:sldId id="261" r:id="rId8"/>
    <p:sldId id="284" r:id="rId9"/>
    <p:sldId id="262" r:id="rId10"/>
    <p:sldId id="288" r:id="rId11"/>
    <p:sldId id="289" r:id="rId12"/>
    <p:sldId id="285" r:id="rId13"/>
    <p:sldId id="287" r:id="rId14"/>
    <p:sldId id="286" r:id="rId15"/>
    <p:sldId id="291" r:id="rId16"/>
    <p:sldId id="272" r:id="rId17"/>
    <p:sldId id="275" r:id="rId18"/>
    <p:sldId id="273" r:id="rId19"/>
    <p:sldId id="290" r:id="rId20"/>
    <p:sldId id="283" r:id="rId21"/>
    <p:sldId id="276" r:id="rId22"/>
    <p:sldId id="277" r:id="rId23"/>
    <p:sldId id="292" r:id="rId24"/>
    <p:sldId id="294" r:id="rId25"/>
    <p:sldId id="295" r:id="rId26"/>
    <p:sldId id="280" r:id="rId27"/>
    <p:sldId id="278" r:id="rId28"/>
    <p:sldId id="281" r:id="rId29"/>
    <p:sldId id="293" r:id="rId30"/>
    <p:sldId id="279" r:id="rId31"/>
    <p:sldId id="282" r:id="rId32"/>
    <p:sldId id="297" r:id="rId33"/>
    <p:sldId id="296" r:id="rId34"/>
  </p:sldIdLst>
  <p:sldSz cx="9144000" cy="6858000" type="screen4x3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8E8"/>
    <a:srgbClr val="B0C7E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69" autoAdjust="0"/>
  </p:normalViewPr>
  <p:slideViewPr>
    <p:cSldViewPr>
      <p:cViewPr>
        <p:scale>
          <a:sx n="110" d="100"/>
          <a:sy n="110" d="100"/>
        </p:scale>
        <p:origin x="-78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12" y="-102"/>
      </p:cViewPr>
      <p:guideLst>
        <p:guide orient="horz" pos="3110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MPF - Amélioration Thermique du Bâti  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E363D-F196-4980-81B4-CB81ACAF4561}" type="datetimeFigureOut">
              <a:rPr lang="fr-FR" smtClean="0"/>
              <a:pPr/>
              <a:t>18/11/2014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D58F1-65F2-48CD-9AE0-8A8277B7241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MPF - Amélioration Thermique du Bâti  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725B0-43B9-436E-9D01-9710466CCCED}" type="datetimeFigureOut">
              <a:rPr lang="fr-FR" smtClean="0"/>
              <a:pPr/>
              <a:t>18/11/2014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58F3A-F0AB-4776-90FF-74BB1A3027C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E7C45-F3A3-47CC-A003-3D48C4DBC8D5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E6CA-5C8C-4DD1-8CDD-650FDF957B0F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46E2-F120-4D75-9A65-BEF55FBCCC4A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EB0-4905-4D3C-8512-5CEB5B53121C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7483-FC3F-4957-A061-7FA5ADB10EF6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D6E8C-EF88-4538-8EED-5621B06A68E1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DE7AE-00C5-4821-8BBA-2C315E2F0F0A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FF3F7-6037-41D7-95E8-330D8CA947ED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CC59B-748A-43F4-8F07-18C07D3B1C59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36D36-FE17-48BA-A9D3-7504C8C85407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7A3B7-AE3E-4058-BD9D-A357C4FA513E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F4A7A-D0A3-42B0-A625-508610AC359F}" type="datetime1">
              <a:rPr lang="fr-FR" smtClean="0"/>
              <a:pPr/>
              <a:t>18/11/2014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A6B7-E6A2-4DE1-85D3-BE00D66167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2.jpeg"/><Relationship Id="rId9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728192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AMÉLIORATION  THERMIQUE</a:t>
            </a:r>
            <a:br>
              <a:rPr lang="fr-FR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fr-FR" sz="48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DU  BÂTIMENT</a:t>
            </a:r>
            <a:endParaRPr lang="fr-FR" sz="48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95736" y="321297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Dimanche 26 octobre 2014</a:t>
            </a:r>
            <a:endParaRPr lang="fr-FR" b="1" dirty="0"/>
          </a:p>
        </p:txBody>
      </p:sp>
      <p:pic>
        <p:nvPicPr>
          <p:cNvPr id="14338" name="Picture 2" descr="Maison Paysanne de Fr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4664"/>
            <a:ext cx="2160240" cy="955790"/>
          </a:xfrm>
          <a:prstGeom prst="rect">
            <a:avLst/>
          </a:prstGeom>
          <a:noFill/>
        </p:spPr>
      </p:pic>
      <p:pic>
        <p:nvPicPr>
          <p:cNvPr id="7" name="Image 6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437112"/>
            <a:ext cx="1152128" cy="11061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7824" y="5949280"/>
            <a:ext cx="2932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dirty="0" smtClean="0"/>
              <a:t>Stéphane BAUDOUIN, Ingénieur Patrimoine</a:t>
            </a:r>
          </a:p>
          <a:p>
            <a:pPr algn="ctr"/>
            <a:r>
              <a:rPr lang="fr-FR" sz="1200" dirty="0" smtClean="0"/>
              <a:t>Philippe BLONDIN, Architecte Patrimoine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3469074" y="5517232"/>
            <a:ext cx="197041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dirty="0" smtClean="0"/>
              <a:t>rue du Castellas – 12330 VALADY</a:t>
            </a:r>
          </a:p>
          <a:p>
            <a:pPr algn="ctr"/>
            <a:r>
              <a:rPr lang="fr-FR" sz="900" dirty="0" smtClean="0"/>
              <a:t>tél : 0565 718 695 – www.pronaos.fr</a:t>
            </a:r>
            <a:endParaRPr 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11560" y="134076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murs </a:t>
            </a:r>
            <a:r>
              <a:rPr lang="fr-FR" dirty="0" smtClean="0"/>
              <a:t>: (pas d’exigence réglementaire pour les murs anciens)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552" y="1700808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R = 2,0  à 2,3 m²K/W équivalent à environ 10 cm d’isolant classique 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Performances envisageables pour isolation extérieur = non tolérable pour des questions de qualités architecturales et patrimoniales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Rappel : important de restituer l’enduit du parement extérieur d’origine : enduit à la</a:t>
            </a:r>
          </a:p>
          <a:p>
            <a:r>
              <a:rPr lang="fr-FR" dirty="0" smtClean="0"/>
              <a:t>    chaux, au plâtre ou terre possède de multiples qualités protectrices reconnues,</a:t>
            </a:r>
          </a:p>
          <a:p>
            <a:r>
              <a:rPr lang="fr-FR" dirty="0" smtClean="0"/>
              <a:t>    notamment thermique</a:t>
            </a:r>
            <a:endParaRPr lang="fr-FR" sz="1500" dirty="0" smtClean="0"/>
          </a:p>
        </p:txBody>
      </p:sp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t="5198" b="3846"/>
          <a:stretch>
            <a:fillRect/>
          </a:stretch>
        </p:blipFill>
        <p:spPr bwMode="auto">
          <a:xfrm>
            <a:off x="2915816" y="3789040"/>
            <a:ext cx="3474719" cy="262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987824" y="5301208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 ÉTANCHE </a:t>
            </a:r>
          </a:p>
          <a:p>
            <a:r>
              <a:rPr lang="fr-FR" sz="900" dirty="0" smtClean="0"/>
              <a:t>A LA VAPEUR D’EAU</a:t>
            </a:r>
            <a:endParaRPr lang="fr-FR" sz="900" dirty="0"/>
          </a:p>
        </p:txBody>
      </p:sp>
      <p:sp>
        <p:nvSpPr>
          <p:cNvPr id="14" name="Rectangle 13"/>
          <p:cNvSpPr/>
          <p:nvPr/>
        </p:nvSpPr>
        <p:spPr>
          <a:xfrm>
            <a:off x="3059832" y="4077072"/>
            <a:ext cx="11256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ENDUIT PERMÉANT 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2987824" y="4581128"/>
            <a:ext cx="7761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MIGRATION 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4355976" y="4149080"/>
            <a:ext cx="5950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VAPEUR </a:t>
            </a:r>
            <a:endParaRPr lang="fr-FR" sz="900" dirty="0"/>
          </a:p>
        </p:txBody>
      </p:sp>
      <p:sp>
        <p:nvSpPr>
          <p:cNvPr id="17" name="Rectangle 16"/>
          <p:cNvSpPr/>
          <p:nvPr/>
        </p:nvSpPr>
        <p:spPr>
          <a:xfrm>
            <a:off x="5542999" y="4221088"/>
            <a:ext cx="9012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ÉVAPORATION 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4211960" y="3573016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MUR ANCIEN</a:t>
            </a:r>
          </a:p>
          <a:p>
            <a:r>
              <a:rPr lang="fr-FR" sz="900" dirty="0" smtClean="0"/>
              <a:t>NON MODIFIÉ </a:t>
            </a:r>
            <a:endParaRPr lang="fr-FR" sz="900" dirty="0"/>
          </a:p>
        </p:txBody>
      </p:sp>
      <p:sp>
        <p:nvSpPr>
          <p:cNvPr id="19" name="Rectangle 18"/>
          <p:cNvSpPr/>
          <p:nvPr/>
        </p:nvSpPr>
        <p:spPr>
          <a:xfrm>
            <a:off x="4139952" y="6309320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 smtClean="0"/>
              <a:t>MUR ANCIEN</a:t>
            </a:r>
          </a:p>
          <a:p>
            <a:pPr algn="ctr"/>
            <a:r>
              <a:rPr lang="fr-FR" sz="900" dirty="0" smtClean="0"/>
              <a:t>IMPERMEABILISE</a:t>
            </a:r>
            <a:endParaRPr lang="fr-FR" sz="900" dirty="0"/>
          </a:p>
        </p:txBody>
      </p:sp>
      <p:sp>
        <p:nvSpPr>
          <p:cNvPr id="20" name="Rectangle 19"/>
          <p:cNvSpPr/>
          <p:nvPr/>
        </p:nvSpPr>
        <p:spPr>
          <a:xfrm>
            <a:off x="4283968" y="5589240"/>
            <a:ext cx="8162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 smtClean="0"/>
              <a:t>EAU LIQUIDE </a:t>
            </a:r>
            <a:endParaRPr lang="fr-FR" sz="900" dirty="0"/>
          </a:p>
        </p:txBody>
      </p:sp>
      <p:sp>
        <p:nvSpPr>
          <p:cNvPr id="21" name="Rectangle 20"/>
          <p:cNvSpPr/>
          <p:nvPr/>
        </p:nvSpPr>
        <p:spPr>
          <a:xfrm>
            <a:off x="5220072" y="6021288"/>
            <a:ext cx="1188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ENDUIT HYDROFUGE 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5796136" y="5435932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SOLEIL</a:t>
            </a:r>
          </a:p>
          <a:p>
            <a:r>
              <a:rPr lang="fr-FR" sz="900" dirty="0" smtClean="0"/>
              <a:t>INEFFICACE </a:t>
            </a:r>
            <a:endParaRPr lang="fr-FR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35696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492896"/>
            <a:ext cx="2520280" cy="226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492896"/>
            <a:ext cx="2736304" cy="226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475656" y="479715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/>
              <a:t>FONCTIONNEMENT HYGROMÉTRIQUE D'UN MUR TRADITIONNEL NON ISOLÉ </a:t>
            </a:r>
            <a:endParaRPr lang="fr-FR" sz="1200" b="1" dirty="0"/>
          </a:p>
        </p:txBody>
      </p:sp>
      <p:sp>
        <p:nvSpPr>
          <p:cNvPr id="13" name="Rectangle 12"/>
          <p:cNvSpPr/>
          <p:nvPr/>
        </p:nvSpPr>
        <p:spPr>
          <a:xfrm>
            <a:off x="5292080" y="4797152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/>
              <a:t>FONCTIONNEMENT HYGROMÉTRIQUE D'UN MUR TRADITIONNEL, ISOLÉ CONVENTIONNELLEMENT, EN HIVER: L'EAU S'ACCUMULE DANS LE MUR </a:t>
            </a:r>
            <a:endParaRPr lang="fr-FR" sz="1200" b="1" dirty="0"/>
          </a:p>
        </p:txBody>
      </p:sp>
      <p:sp>
        <p:nvSpPr>
          <p:cNvPr id="14" name="Rectangle 13"/>
          <p:cNvSpPr/>
          <p:nvPr/>
        </p:nvSpPr>
        <p:spPr>
          <a:xfrm>
            <a:off x="7236296" y="3861048"/>
            <a:ext cx="9028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FILM POLYANE 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7020272" y="3284984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 </a:t>
            </a:r>
          </a:p>
          <a:p>
            <a:r>
              <a:rPr lang="fr-FR" sz="900" dirty="0" smtClean="0"/>
              <a:t>(LAINE MINÉRALE) 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3275856" y="364502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PRESSION DE</a:t>
            </a:r>
          </a:p>
          <a:p>
            <a:r>
              <a:rPr lang="fr-FR" sz="900" dirty="0" smtClean="0"/>
              <a:t>VAPEUR D’EAU </a:t>
            </a:r>
            <a:endParaRPr lang="fr-FR" sz="900" dirty="0"/>
          </a:p>
        </p:txBody>
      </p:sp>
      <p:sp>
        <p:nvSpPr>
          <p:cNvPr id="17" name="Rectangle 16"/>
          <p:cNvSpPr/>
          <p:nvPr/>
        </p:nvSpPr>
        <p:spPr>
          <a:xfrm>
            <a:off x="3131840" y="2852936"/>
            <a:ext cx="6591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PLAFOND 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1547664" y="2564904"/>
            <a:ext cx="9012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ÉVAPORATION </a:t>
            </a:r>
            <a:endParaRPr lang="fr-FR" sz="900" dirty="0"/>
          </a:p>
        </p:txBody>
      </p:sp>
      <p:sp>
        <p:nvSpPr>
          <p:cNvPr id="19" name="Rectangle 18"/>
          <p:cNvSpPr/>
          <p:nvPr/>
        </p:nvSpPr>
        <p:spPr>
          <a:xfrm>
            <a:off x="2338033" y="3356992"/>
            <a:ext cx="7938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CAPILLARITÉ </a:t>
            </a:r>
            <a:endParaRPr lang="fr-FR" sz="900" dirty="0"/>
          </a:p>
        </p:txBody>
      </p:sp>
      <p:sp>
        <p:nvSpPr>
          <p:cNvPr id="20" name="Rectangle 19"/>
          <p:cNvSpPr/>
          <p:nvPr/>
        </p:nvSpPr>
        <p:spPr>
          <a:xfrm>
            <a:off x="5364088" y="2708920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ENDUIT CIMENT</a:t>
            </a:r>
          </a:p>
          <a:p>
            <a:r>
              <a:rPr lang="fr-FR" sz="900" dirty="0" smtClean="0"/>
              <a:t> OU HYDROFUGÉ </a:t>
            </a:r>
            <a:endParaRPr lang="fr-FR" sz="900" dirty="0"/>
          </a:p>
        </p:txBody>
      </p:sp>
      <p:sp>
        <p:nvSpPr>
          <p:cNvPr id="21" name="Rectangle 20"/>
          <p:cNvSpPr/>
          <p:nvPr/>
        </p:nvSpPr>
        <p:spPr>
          <a:xfrm>
            <a:off x="5364088" y="3789040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 smtClean="0"/>
              <a:t>SOL ASPHALTÉ </a:t>
            </a:r>
          </a:p>
          <a:p>
            <a:pPr algn="ctr"/>
            <a:r>
              <a:rPr lang="fr-FR" sz="900" dirty="0" smtClean="0"/>
              <a:t>OU BÉTONNÉ 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7020272" y="2492896"/>
            <a:ext cx="10839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PONT THERMIQUE </a:t>
            </a:r>
            <a:endParaRPr lang="fr-FR" sz="9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907704" y="162880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Transfert d’Humidité</a:t>
            </a:r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11560" y="134076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murs </a:t>
            </a:r>
            <a:r>
              <a:rPr lang="fr-FR" dirty="0" smtClean="0"/>
              <a:t>: (pas d’exigence réglementaire pour les murs anciens)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552" y="1700808"/>
            <a:ext cx="835292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5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Avancées technologiques permettent d’envisager  l’amélioration des performances thermiques des enduits (enduits isolants…)</a:t>
            </a:r>
          </a:p>
          <a:p>
            <a:pPr>
              <a:buFont typeface="Wingdings" pitchFamily="2" charset="2"/>
              <a:buChar char="Ø"/>
            </a:pPr>
            <a:endParaRPr lang="fr-FR" sz="5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 de l’isolation par l’intérieur à privilégier sur l’effet de paroi froide que sur une forte isolation (perte des bénéfices de l’inertie de la maçonnerie en confort d’été)</a:t>
            </a:r>
          </a:p>
          <a:p>
            <a:r>
              <a:rPr lang="fr-FR" dirty="0" smtClean="0"/>
              <a:t>	</a:t>
            </a:r>
            <a:r>
              <a:rPr lang="fr-FR" sz="1500" dirty="0" smtClean="0"/>
              <a:t> • réalisation d’une couche peu effusive (qui prend vite la température de la pièce) avec une</a:t>
            </a:r>
          </a:p>
          <a:p>
            <a:r>
              <a:rPr lang="fr-FR" sz="1500" dirty="0" smtClean="0"/>
              <a:t>	      épaisseur faible environ 6 cm pour un enduit de chanvre et chaux</a:t>
            </a:r>
          </a:p>
          <a:p>
            <a:r>
              <a:rPr lang="fr-FR" sz="1500" dirty="0" smtClean="0"/>
              <a:t>	 • réalisation d’un vide d’air ventilé  (cas des lambris anciens en bois dont le principe peut-</a:t>
            </a:r>
          </a:p>
          <a:p>
            <a:r>
              <a:rPr lang="fr-FR" sz="1500" dirty="0" smtClean="0"/>
              <a:t>	      être amélioré grâce à un complexe plus épais)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391739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077072"/>
            <a:ext cx="2124273" cy="214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3528" y="4509120"/>
            <a:ext cx="7280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FLUX D’AIR </a:t>
            </a:r>
            <a:endParaRPr lang="fr-FR" sz="900" dirty="0"/>
          </a:p>
        </p:txBody>
      </p:sp>
      <p:sp>
        <p:nvSpPr>
          <p:cNvPr id="14" name="Rectangle 13"/>
          <p:cNvSpPr/>
          <p:nvPr/>
        </p:nvSpPr>
        <p:spPr>
          <a:xfrm>
            <a:off x="323528" y="5013176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FLUX DE CHALEUR 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323528" y="5517232"/>
            <a:ext cx="9172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VAPEUR D’EAU 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971600" y="5733256"/>
            <a:ext cx="338554" cy="936104"/>
          </a:xfrm>
          <a:prstGeom prst="rect">
            <a:avLst/>
          </a:prstGeom>
        </p:spPr>
        <p:txBody>
          <a:bodyPr vert="vert270" wrap="square" anchor="ctr" anchorCtr="1">
            <a:spAutoFit/>
          </a:bodyPr>
          <a:lstStyle/>
          <a:p>
            <a:r>
              <a:rPr lang="fr-FR" sz="1000" dirty="0" smtClean="0"/>
              <a:t>enduit chaux </a:t>
            </a:r>
            <a:endParaRPr lang="fr-FR" sz="1000" dirty="0"/>
          </a:p>
        </p:txBody>
      </p:sp>
      <p:sp>
        <p:nvSpPr>
          <p:cNvPr id="17" name="Rectangle 16"/>
          <p:cNvSpPr/>
          <p:nvPr/>
        </p:nvSpPr>
        <p:spPr>
          <a:xfrm>
            <a:off x="1331640" y="5733256"/>
            <a:ext cx="338554" cy="936104"/>
          </a:xfrm>
          <a:prstGeom prst="rect">
            <a:avLst/>
          </a:prstGeom>
        </p:spPr>
        <p:txBody>
          <a:bodyPr vert="vert270" wrap="square" anchor="ctr" anchorCtr="1">
            <a:spAutoFit/>
          </a:bodyPr>
          <a:lstStyle/>
          <a:p>
            <a:r>
              <a:rPr lang="fr-FR" sz="1000" dirty="0" smtClean="0"/>
              <a:t>Frein  vapeur</a:t>
            </a:r>
            <a:endParaRPr lang="fr-FR" sz="1000" dirty="0"/>
          </a:p>
        </p:txBody>
      </p:sp>
      <p:sp>
        <p:nvSpPr>
          <p:cNvPr id="18" name="Rectangle 17"/>
          <p:cNvSpPr/>
          <p:nvPr/>
        </p:nvSpPr>
        <p:spPr>
          <a:xfrm>
            <a:off x="3275856" y="5733256"/>
            <a:ext cx="338554" cy="936104"/>
          </a:xfrm>
          <a:prstGeom prst="rect">
            <a:avLst/>
          </a:prstGeom>
        </p:spPr>
        <p:txBody>
          <a:bodyPr vert="vert270" wrap="square" anchor="ctr" anchorCtr="1">
            <a:spAutoFit/>
          </a:bodyPr>
          <a:lstStyle/>
          <a:p>
            <a:r>
              <a:rPr lang="fr-FR" sz="1000" dirty="0" smtClean="0"/>
              <a:t>enduit chaux </a:t>
            </a:r>
            <a:endParaRPr lang="fr-FR" sz="1000" dirty="0"/>
          </a:p>
        </p:txBody>
      </p:sp>
      <p:sp>
        <p:nvSpPr>
          <p:cNvPr id="19" name="Rectangle 18"/>
          <p:cNvSpPr/>
          <p:nvPr/>
        </p:nvSpPr>
        <p:spPr>
          <a:xfrm>
            <a:off x="1857182" y="5589240"/>
            <a:ext cx="338554" cy="936104"/>
          </a:xfrm>
          <a:prstGeom prst="rect">
            <a:avLst/>
          </a:prstGeom>
        </p:spPr>
        <p:txBody>
          <a:bodyPr vert="vert270" wrap="square" anchor="ctr" anchorCtr="1">
            <a:spAutoFit/>
          </a:bodyPr>
          <a:lstStyle/>
          <a:p>
            <a:r>
              <a:rPr lang="fr-FR" sz="1000" dirty="0" smtClean="0"/>
              <a:t>isolant</a:t>
            </a:r>
            <a:endParaRPr lang="fr-FR" sz="1000" dirty="0"/>
          </a:p>
        </p:txBody>
      </p:sp>
      <p:sp>
        <p:nvSpPr>
          <p:cNvPr id="20" name="Rectangle 19"/>
          <p:cNvSpPr/>
          <p:nvPr/>
        </p:nvSpPr>
        <p:spPr>
          <a:xfrm>
            <a:off x="2627784" y="5517232"/>
            <a:ext cx="338554" cy="936104"/>
          </a:xfrm>
          <a:prstGeom prst="rect">
            <a:avLst/>
          </a:prstGeom>
        </p:spPr>
        <p:txBody>
          <a:bodyPr vert="vert270" wrap="square" anchor="ctr" anchorCtr="1">
            <a:spAutoFit/>
          </a:bodyPr>
          <a:lstStyle/>
          <a:p>
            <a:r>
              <a:rPr lang="fr-FR" sz="1000" dirty="0" smtClean="0"/>
              <a:t> mur</a:t>
            </a:r>
            <a:endParaRPr lang="fr-FR" sz="1000" dirty="0"/>
          </a:p>
        </p:txBody>
      </p:sp>
      <p:sp>
        <p:nvSpPr>
          <p:cNvPr id="21" name="Rectangle 20"/>
          <p:cNvSpPr/>
          <p:nvPr/>
        </p:nvSpPr>
        <p:spPr>
          <a:xfrm>
            <a:off x="7164288" y="4581128"/>
            <a:ext cx="6286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CLOISON 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5940152" y="5085184"/>
            <a:ext cx="9781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CONDENSATION </a:t>
            </a:r>
            <a:endParaRPr lang="fr-FR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772816"/>
            <a:ext cx="583264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R = 2,0  à 2,3 m²K/W équivalent à environ 10 cm d’isolant classique 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Isolation thermique à réaliser avec présence d’eau ou d’humidité</a:t>
            </a:r>
          </a:p>
          <a:p>
            <a:pPr>
              <a:buFont typeface="Wingdings" pitchFamily="2" charset="2"/>
              <a:buChar char="Ø"/>
            </a:pPr>
            <a:endParaRPr lang="fr-FR" sz="5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Principe de l’isolation hygrothermique : toute intervention importante sur un plancher bas est l’occasion de créer un nouveau plancher doté d’une bonne inertie thermique, sans remontées capillaires, mais conservant une perméabilité à la vapeur d’eau (respiration indispensable)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sols sur terre-plein</a:t>
            </a:r>
            <a:r>
              <a:rPr lang="fr-FR" dirty="0" smtClean="0"/>
              <a:t>: (pas d’exigence réglementaire)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484784"/>
            <a:ext cx="1944216" cy="443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732240" y="1484784"/>
            <a:ext cx="6944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Terre cuite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7020272" y="1700808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 smtClean="0"/>
              <a:t>Dalle </a:t>
            </a:r>
          </a:p>
          <a:p>
            <a:pPr algn="ctr"/>
            <a:r>
              <a:rPr lang="fr-FR" sz="900" dirty="0" err="1" smtClean="0"/>
              <a:t>perméante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7812360" y="1700808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</a:t>
            </a:r>
          </a:p>
          <a:p>
            <a:r>
              <a:rPr lang="fr-FR" sz="900" dirty="0" smtClean="0"/>
              <a:t>en vrac</a:t>
            </a:r>
            <a:endParaRPr lang="fr-FR" sz="900" dirty="0"/>
          </a:p>
        </p:txBody>
      </p:sp>
      <p:sp>
        <p:nvSpPr>
          <p:cNvPr id="17" name="Rectangle 16"/>
          <p:cNvSpPr/>
          <p:nvPr/>
        </p:nvSpPr>
        <p:spPr>
          <a:xfrm>
            <a:off x="8028384" y="1556792"/>
            <a:ext cx="5565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Parquet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611560" y="5373216"/>
            <a:ext cx="604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Les solutions sont nombreuses, elles répondent à des besoins différents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2240" y="2564904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Panneaux isolants</a:t>
            </a:r>
            <a:endParaRPr lang="fr-FR" sz="900" dirty="0"/>
          </a:p>
        </p:txBody>
      </p:sp>
      <p:sp>
        <p:nvSpPr>
          <p:cNvPr id="20" name="Rectangle 19"/>
          <p:cNvSpPr/>
          <p:nvPr/>
        </p:nvSpPr>
        <p:spPr>
          <a:xfrm>
            <a:off x="6660232" y="3198168"/>
            <a:ext cx="15359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Dalle structurelle </a:t>
            </a:r>
            <a:r>
              <a:rPr lang="fr-FR" sz="900" dirty="0" err="1" smtClean="0"/>
              <a:t>perméante</a:t>
            </a:r>
            <a:endParaRPr lang="fr-FR" sz="900" dirty="0"/>
          </a:p>
        </p:txBody>
      </p:sp>
      <p:sp>
        <p:nvSpPr>
          <p:cNvPr id="21" name="Rectangle 20"/>
          <p:cNvSpPr/>
          <p:nvPr/>
        </p:nvSpPr>
        <p:spPr>
          <a:xfrm>
            <a:off x="6876256" y="4077072"/>
            <a:ext cx="6719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Géotextile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6804248" y="4509120"/>
            <a:ext cx="9412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Hérisson ventilé</a:t>
            </a:r>
            <a:endParaRPr lang="fr-FR" sz="900" dirty="0"/>
          </a:p>
        </p:txBody>
      </p:sp>
      <p:sp>
        <p:nvSpPr>
          <p:cNvPr id="23" name="Rectangle 22"/>
          <p:cNvSpPr/>
          <p:nvPr/>
        </p:nvSpPr>
        <p:spPr>
          <a:xfrm>
            <a:off x="6831383" y="5517232"/>
            <a:ext cx="7649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Sol d’origine</a:t>
            </a:r>
            <a:endParaRPr lang="fr-FR" sz="900" dirty="0"/>
          </a:p>
        </p:txBody>
      </p:sp>
      <p:sp>
        <p:nvSpPr>
          <p:cNvPr id="24" name="Rectangle 23"/>
          <p:cNvSpPr/>
          <p:nvPr/>
        </p:nvSpPr>
        <p:spPr>
          <a:xfrm>
            <a:off x="7812360" y="3789040"/>
            <a:ext cx="79208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>
                <a:solidFill>
                  <a:schemeClr val="accent1"/>
                </a:solidFill>
              </a:rPr>
              <a:t>Circulation</a:t>
            </a:r>
          </a:p>
          <a:p>
            <a:pPr algn="ctr"/>
            <a:r>
              <a:rPr lang="fr-FR" sz="900" dirty="0" smtClean="0">
                <a:solidFill>
                  <a:schemeClr val="accent1"/>
                </a:solidFill>
              </a:rPr>
              <a:t>hydrique contrôlée</a:t>
            </a:r>
            <a:endParaRPr lang="fr-FR" sz="900" dirty="0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12360" y="4355812"/>
            <a:ext cx="757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>
                <a:solidFill>
                  <a:schemeClr val="accent1"/>
                </a:solidFill>
              </a:rPr>
              <a:t>Rupture de  capillarité</a:t>
            </a:r>
            <a:endParaRPr lang="fr-FR" sz="900" dirty="0">
              <a:solidFill>
                <a:schemeClr val="accent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42325" y="5733256"/>
            <a:ext cx="9621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>
                <a:solidFill>
                  <a:schemeClr val="accent1"/>
                </a:solidFill>
              </a:rPr>
              <a:t>Remontée d’eau</a:t>
            </a:r>
            <a:endParaRPr lang="fr-FR"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83568" y="155679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planchers des combles perdus</a:t>
            </a:r>
            <a:r>
              <a:rPr lang="fr-FR" dirty="0" smtClean="0"/>
              <a:t>: (exigence réglementaire)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576" y="1988840"/>
            <a:ext cx="8136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R = 4,5 m²K/W équivalent à environ 18 cm d’isolant classique 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Isolant  sera placé entre solives et plus facilement au-dessus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924944"/>
            <a:ext cx="2702667" cy="285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067944" y="2924944"/>
            <a:ext cx="6285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Parquet</a:t>
            </a:r>
            <a:endParaRPr lang="fr-FR" sz="900" dirty="0"/>
          </a:p>
        </p:txBody>
      </p:sp>
      <p:cxnSp>
        <p:nvCxnSpPr>
          <p:cNvPr id="15" name="Connecteur droit 14"/>
          <p:cNvCxnSpPr>
            <a:stCxn id="13" idx="1"/>
          </p:cNvCxnSpPr>
          <p:nvPr/>
        </p:nvCxnSpPr>
        <p:spPr>
          <a:xfrm flipH="1">
            <a:off x="2699792" y="3040360"/>
            <a:ext cx="1368152" cy="6046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51920" y="3284984"/>
            <a:ext cx="10801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Isolant 2</a:t>
            </a:r>
            <a:r>
              <a:rPr lang="fr-FR" sz="900" baseline="30000" dirty="0" smtClean="0"/>
              <a:t>ème</a:t>
            </a:r>
            <a:r>
              <a:rPr lang="fr-FR" sz="900" dirty="0" smtClean="0"/>
              <a:t> couche</a:t>
            </a:r>
            <a:endParaRPr lang="fr-FR" sz="900" dirty="0"/>
          </a:p>
        </p:txBody>
      </p:sp>
      <p:cxnSp>
        <p:nvCxnSpPr>
          <p:cNvPr id="23" name="Connecteur droit 22"/>
          <p:cNvCxnSpPr>
            <a:stCxn id="19" idx="1"/>
          </p:cNvCxnSpPr>
          <p:nvPr/>
        </p:nvCxnSpPr>
        <p:spPr>
          <a:xfrm flipH="1">
            <a:off x="2915816" y="3400400"/>
            <a:ext cx="936104" cy="46064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stCxn id="33" idx="1"/>
          </p:cNvCxnSpPr>
          <p:nvPr/>
        </p:nvCxnSpPr>
        <p:spPr>
          <a:xfrm flipH="1">
            <a:off x="1691680" y="4552528"/>
            <a:ext cx="2088232" cy="6046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31" idx="1"/>
          </p:cNvCxnSpPr>
          <p:nvPr/>
        </p:nvCxnSpPr>
        <p:spPr>
          <a:xfrm flipH="1">
            <a:off x="1763688" y="4048472"/>
            <a:ext cx="2088232" cy="3886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8" idx="1"/>
          </p:cNvCxnSpPr>
          <p:nvPr/>
        </p:nvCxnSpPr>
        <p:spPr>
          <a:xfrm flipH="1">
            <a:off x="2627784" y="3832448"/>
            <a:ext cx="1224136" cy="3886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851920" y="3717032"/>
            <a:ext cx="1173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Lambourdes croisées</a:t>
            </a:r>
            <a:endParaRPr lang="fr-FR" sz="900" dirty="0"/>
          </a:p>
        </p:txBody>
      </p:sp>
      <p:sp>
        <p:nvSpPr>
          <p:cNvPr id="31" name="Rectangle 30"/>
          <p:cNvSpPr/>
          <p:nvPr/>
        </p:nvSpPr>
        <p:spPr>
          <a:xfrm>
            <a:off x="3851920" y="3933056"/>
            <a:ext cx="10759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 1</a:t>
            </a:r>
            <a:r>
              <a:rPr lang="fr-FR" sz="900" baseline="30000" dirty="0" smtClean="0"/>
              <a:t>ère</a:t>
            </a:r>
            <a:r>
              <a:rPr lang="fr-FR" sz="900" dirty="0" smtClean="0"/>
              <a:t> couche</a:t>
            </a:r>
            <a:endParaRPr lang="fr-FR" sz="900" dirty="0"/>
          </a:p>
        </p:txBody>
      </p:sp>
      <p:sp>
        <p:nvSpPr>
          <p:cNvPr id="33" name="Rectangle 32"/>
          <p:cNvSpPr/>
          <p:nvPr/>
        </p:nvSpPr>
        <p:spPr>
          <a:xfrm>
            <a:off x="3779912" y="4437112"/>
            <a:ext cx="9909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Plancher existant</a:t>
            </a:r>
            <a:endParaRPr lang="fr-FR" sz="9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356992"/>
            <a:ext cx="2304256" cy="162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Connecteur droit 47"/>
          <p:cNvCxnSpPr>
            <a:endCxn id="33" idx="3"/>
          </p:cNvCxnSpPr>
          <p:nvPr/>
        </p:nvCxnSpPr>
        <p:spPr>
          <a:xfrm flipH="1" flipV="1">
            <a:off x="4770889" y="4552528"/>
            <a:ext cx="1817335" cy="1726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H="1" flipV="1">
            <a:off x="4644008" y="3025552"/>
            <a:ext cx="1728192" cy="54746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7740352" y="3284984"/>
            <a:ext cx="11192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Cloisonnage en bois</a:t>
            </a:r>
            <a:endParaRPr lang="fr-FR" sz="900" dirty="0"/>
          </a:p>
        </p:txBody>
      </p:sp>
      <p:sp>
        <p:nvSpPr>
          <p:cNvPr id="58" name="Rectangle 57"/>
          <p:cNvSpPr/>
          <p:nvPr/>
        </p:nvSpPr>
        <p:spPr>
          <a:xfrm>
            <a:off x="7803568" y="378904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900" dirty="0" smtClean="0"/>
              <a:t>Isolant souple </a:t>
            </a:r>
          </a:p>
          <a:p>
            <a:pPr algn="ctr"/>
            <a:r>
              <a:rPr lang="fr-FR" sz="900" dirty="0" smtClean="0"/>
              <a:t>ou en vrac</a:t>
            </a:r>
            <a:endParaRPr lang="fr-FR" sz="900" dirty="0"/>
          </a:p>
        </p:txBody>
      </p:sp>
      <p:cxnSp>
        <p:nvCxnSpPr>
          <p:cNvPr id="59" name="Connecteur droit 58"/>
          <p:cNvCxnSpPr/>
          <p:nvPr/>
        </p:nvCxnSpPr>
        <p:spPr>
          <a:xfrm flipH="1">
            <a:off x="6804248" y="3400400"/>
            <a:ext cx="936104" cy="53265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H="1">
            <a:off x="6588224" y="3904456"/>
            <a:ext cx="1224136" cy="1726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672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83568" y="155679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La toiture</a:t>
            </a:r>
            <a:r>
              <a:rPr lang="fr-FR" dirty="0" smtClean="0"/>
              <a:t>: (exigence réglementaire)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576" y="1916832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R = 4,0 m²K/W équivalent à environ 16 cm d’isolant classique</a:t>
            </a:r>
          </a:p>
          <a:p>
            <a:r>
              <a:rPr lang="fr-FR" dirty="0" smtClean="0"/>
              <a:t>       (25 à 35 cm pour une habitation sans besoin de chauffage « </a:t>
            </a:r>
            <a:r>
              <a:rPr lang="fr-FR" dirty="0" err="1" smtClean="0"/>
              <a:t>passiv</a:t>
            </a:r>
            <a:r>
              <a:rPr lang="fr-FR" dirty="0" smtClean="0"/>
              <a:t>-</a:t>
            </a:r>
            <a:r>
              <a:rPr lang="fr-FR" dirty="0" err="1" smtClean="0"/>
              <a:t>hauss</a:t>
            </a:r>
            <a:r>
              <a:rPr lang="fr-FR" dirty="0" smtClean="0"/>
              <a:t> » )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Déperditions thermique la plus importante (env. 30 %) avec utilisation de plus en plus importante comme lieux de vie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Deux cas possibles :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 t="10000" r="24445" b="14559"/>
          <a:stretch>
            <a:fillRect/>
          </a:stretch>
        </p:blipFill>
        <p:spPr bwMode="auto">
          <a:xfrm>
            <a:off x="5868144" y="3212976"/>
            <a:ext cx="2304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43608" y="3717032"/>
            <a:ext cx="48965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• </a:t>
            </a:r>
            <a:r>
              <a:rPr lang="fr-FR" sz="1500" dirty="0" smtClean="0"/>
              <a:t>Couverture  à reprendre : mise en place d’un pare-pluie respirant  sur chevrons et contre- chevronnage (3 cm) installé au-dessus pour présence d’une lame de ventilation sous le lattis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608" y="4830251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•</a:t>
            </a:r>
            <a:r>
              <a:rPr lang="fr-FR" sz="1600" dirty="0" smtClean="0"/>
              <a:t> </a:t>
            </a:r>
            <a:r>
              <a:rPr lang="fr-FR" sz="1500" dirty="0" smtClean="0"/>
              <a:t>Couverture non refaite : panneaux rigide pare-pluie calés sur tasseaux laissant une lame d’air sous la couverture. Isolant placé entre chevrons et entre pannes</a:t>
            </a:r>
            <a:endParaRPr lang="fr-FR" dirty="0" smtClean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 b="6062"/>
          <a:stretch>
            <a:fillRect/>
          </a:stretch>
        </p:blipFill>
        <p:spPr bwMode="auto">
          <a:xfrm>
            <a:off x="5868144" y="4797152"/>
            <a:ext cx="2304256" cy="180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20272" y="3356992"/>
            <a:ext cx="704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Ventilation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6948264" y="4941168"/>
            <a:ext cx="7040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Ventilation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5868144" y="4077072"/>
            <a:ext cx="4988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</a:t>
            </a:r>
            <a:endParaRPr lang="fr-FR" sz="900" dirty="0"/>
          </a:p>
        </p:txBody>
      </p:sp>
      <p:sp>
        <p:nvSpPr>
          <p:cNvPr id="17" name="Rectangle 16"/>
          <p:cNvSpPr/>
          <p:nvPr/>
        </p:nvSpPr>
        <p:spPr>
          <a:xfrm>
            <a:off x="5868144" y="5877272"/>
            <a:ext cx="4988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isolant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5868144" y="4509120"/>
            <a:ext cx="1156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parement de finition</a:t>
            </a:r>
            <a:endParaRPr lang="fr-FR" sz="900" dirty="0"/>
          </a:p>
        </p:txBody>
      </p:sp>
      <p:sp>
        <p:nvSpPr>
          <p:cNvPr id="19" name="Rectangle 18"/>
          <p:cNvSpPr/>
          <p:nvPr/>
        </p:nvSpPr>
        <p:spPr>
          <a:xfrm>
            <a:off x="8116942" y="3501008"/>
            <a:ext cx="415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lattis</a:t>
            </a:r>
            <a:endParaRPr lang="fr-FR" sz="900" dirty="0"/>
          </a:p>
        </p:txBody>
      </p:sp>
      <p:sp>
        <p:nvSpPr>
          <p:cNvPr id="20" name="Rectangle 19"/>
          <p:cNvSpPr/>
          <p:nvPr/>
        </p:nvSpPr>
        <p:spPr>
          <a:xfrm>
            <a:off x="8100392" y="3645024"/>
            <a:ext cx="10294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liteau sur chevron</a:t>
            </a:r>
            <a:endParaRPr lang="fr-FR" sz="900" dirty="0"/>
          </a:p>
        </p:txBody>
      </p:sp>
      <p:sp>
        <p:nvSpPr>
          <p:cNvPr id="23" name="Rectangle 22"/>
          <p:cNvSpPr/>
          <p:nvPr/>
        </p:nvSpPr>
        <p:spPr>
          <a:xfrm>
            <a:off x="5868144" y="6453336"/>
            <a:ext cx="1156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parement de finition</a:t>
            </a:r>
            <a:endParaRPr lang="fr-FR" sz="900" dirty="0"/>
          </a:p>
        </p:txBody>
      </p:sp>
      <p:sp>
        <p:nvSpPr>
          <p:cNvPr id="24" name="Rectangle 23"/>
          <p:cNvSpPr/>
          <p:nvPr/>
        </p:nvSpPr>
        <p:spPr>
          <a:xfrm>
            <a:off x="8172400" y="5013176"/>
            <a:ext cx="415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lattis</a:t>
            </a:r>
            <a:endParaRPr lang="fr-FR" sz="900" dirty="0"/>
          </a:p>
        </p:txBody>
      </p:sp>
      <p:sp>
        <p:nvSpPr>
          <p:cNvPr id="25" name="Rectangle 24"/>
          <p:cNvSpPr/>
          <p:nvPr/>
        </p:nvSpPr>
        <p:spPr>
          <a:xfrm>
            <a:off x="8100392" y="3774232"/>
            <a:ext cx="8755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film pare-pluie</a:t>
            </a:r>
            <a:endParaRPr lang="fr-FR" sz="900" dirty="0"/>
          </a:p>
        </p:txBody>
      </p:sp>
      <p:sp>
        <p:nvSpPr>
          <p:cNvPr id="26" name="Rectangle 25"/>
          <p:cNvSpPr/>
          <p:nvPr/>
        </p:nvSpPr>
        <p:spPr>
          <a:xfrm>
            <a:off x="8172400" y="5517232"/>
            <a:ext cx="8755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film pare-pluie</a:t>
            </a:r>
            <a:endParaRPr lang="fr-FR" sz="900" dirty="0"/>
          </a:p>
        </p:txBody>
      </p:sp>
      <p:sp>
        <p:nvSpPr>
          <p:cNvPr id="27" name="Rectangle 26"/>
          <p:cNvSpPr/>
          <p:nvPr/>
        </p:nvSpPr>
        <p:spPr>
          <a:xfrm>
            <a:off x="8100392" y="3933056"/>
            <a:ext cx="5661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chevron</a:t>
            </a:r>
            <a:endParaRPr lang="fr-FR" sz="900" dirty="0"/>
          </a:p>
        </p:txBody>
      </p:sp>
      <p:sp>
        <p:nvSpPr>
          <p:cNvPr id="28" name="Rectangle 27"/>
          <p:cNvSpPr/>
          <p:nvPr/>
        </p:nvSpPr>
        <p:spPr>
          <a:xfrm>
            <a:off x="8100392" y="4077072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panne</a:t>
            </a:r>
            <a:endParaRPr lang="fr-FR" sz="900" dirty="0"/>
          </a:p>
        </p:txBody>
      </p:sp>
      <p:sp>
        <p:nvSpPr>
          <p:cNvPr id="29" name="Rectangle 28"/>
          <p:cNvSpPr/>
          <p:nvPr/>
        </p:nvSpPr>
        <p:spPr>
          <a:xfrm>
            <a:off x="8100392" y="4293096"/>
            <a:ext cx="9765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film frein-vapeur</a:t>
            </a:r>
            <a:endParaRPr lang="fr-FR" sz="900" dirty="0"/>
          </a:p>
        </p:txBody>
      </p:sp>
      <p:sp>
        <p:nvSpPr>
          <p:cNvPr id="30" name="Rectangle 29"/>
          <p:cNvSpPr/>
          <p:nvPr/>
        </p:nvSpPr>
        <p:spPr>
          <a:xfrm>
            <a:off x="8172400" y="4437112"/>
            <a:ext cx="7008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rail ou bois</a:t>
            </a:r>
            <a:endParaRPr lang="fr-FR" sz="900" dirty="0"/>
          </a:p>
        </p:txBody>
      </p:sp>
      <p:cxnSp>
        <p:nvCxnSpPr>
          <p:cNvPr id="31" name="Connecteur droit 30"/>
          <p:cNvCxnSpPr/>
          <p:nvPr/>
        </p:nvCxnSpPr>
        <p:spPr>
          <a:xfrm flipH="1">
            <a:off x="7668344" y="3645024"/>
            <a:ext cx="504056" cy="1440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7524328" y="3789040"/>
            <a:ext cx="648072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7812360" y="3861048"/>
            <a:ext cx="360040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 flipV="1">
            <a:off x="7596336" y="4005064"/>
            <a:ext cx="576064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7596336" y="4221088"/>
            <a:ext cx="576064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>
            <a:off x="7596336" y="4437112"/>
            <a:ext cx="57606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 flipV="1">
            <a:off x="6804248" y="4437112"/>
            <a:ext cx="1440160" cy="1440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812360" y="5373216"/>
            <a:ext cx="14093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liteau / fixation pare-pluie</a:t>
            </a:r>
            <a:endParaRPr lang="fr-FR" sz="900" dirty="0"/>
          </a:p>
        </p:txBody>
      </p:sp>
      <p:sp>
        <p:nvSpPr>
          <p:cNvPr id="60" name="Rectangle 59"/>
          <p:cNvSpPr/>
          <p:nvPr/>
        </p:nvSpPr>
        <p:spPr>
          <a:xfrm>
            <a:off x="8182283" y="5157192"/>
            <a:ext cx="5661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chevron</a:t>
            </a:r>
            <a:endParaRPr lang="fr-FR" sz="900" dirty="0"/>
          </a:p>
        </p:txBody>
      </p:sp>
      <p:sp>
        <p:nvSpPr>
          <p:cNvPr id="61" name="Rectangle 60"/>
          <p:cNvSpPr/>
          <p:nvPr/>
        </p:nvSpPr>
        <p:spPr>
          <a:xfrm>
            <a:off x="8244408" y="5805264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panne</a:t>
            </a:r>
            <a:endParaRPr lang="fr-FR" sz="900" dirty="0"/>
          </a:p>
        </p:txBody>
      </p:sp>
      <p:sp>
        <p:nvSpPr>
          <p:cNvPr id="63" name="Rectangle 62"/>
          <p:cNvSpPr/>
          <p:nvPr/>
        </p:nvSpPr>
        <p:spPr>
          <a:xfrm>
            <a:off x="8028384" y="6093296"/>
            <a:ext cx="11657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demi-chevron ajouté</a:t>
            </a:r>
            <a:endParaRPr lang="fr-FR" sz="900" dirty="0"/>
          </a:p>
        </p:txBody>
      </p:sp>
      <p:sp>
        <p:nvSpPr>
          <p:cNvPr id="64" name="Rectangle 63"/>
          <p:cNvSpPr/>
          <p:nvPr/>
        </p:nvSpPr>
        <p:spPr>
          <a:xfrm>
            <a:off x="8167451" y="6237312"/>
            <a:ext cx="9765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film frein-vapeur</a:t>
            </a:r>
            <a:endParaRPr lang="fr-FR" sz="900" dirty="0"/>
          </a:p>
        </p:txBody>
      </p:sp>
      <p:sp>
        <p:nvSpPr>
          <p:cNvPr id="66" name="Rectangle 65"/>
          <p:cNvSpPr/>
          <p:nvPr/>
        </p:nvSpPr>
        <p:spPr>
          <a:xfrm>
            <a:off x="8172400" y="6381328"/>
            <a:ext cx="7008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rail ou bois</a:t>
            </a:r>
            <a:endParaRPr lang="fr-FR" sz="900" dirty="0"/>
          </a:p>
        </p:txBody>
      </p:sp>
      <p:cxnSp>
        <p:nvCxnSpPr>
          <p:cNvPr id="67" name="Connecteur droit 66"/>
          <p:cNvCxnSpPr/>
          <p:nvPr/>
        </p:nvCxnSpPr>
        <p:spPr>
          <a:xfrm flipH="1" flipV="1">
            <a:off x="6804248" y="6381328"/>
            <a:ext cx="1440160" cy="1440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flipH="1" flipV="1">
            <a:off x="7524328" y="6309320"/>
            <a:ext cx="720081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flipH="1">
            <a:off x="7452320" y="5157192"/>
            <a:ext cx="792088" cy="2160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flipH="1">
            <a:off x="7668344" y="5301208"/>
            <a:ext cx="576064" cy="2160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flipH="1">
            <a:off x="7812360" y="5661248"/>
            <a:ext cx="36004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H="1" flipV="1">
            <a:off x="7740352" y="5877272"/>
            <a:ext cx="576064" cy="720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H="1">
            <a:off x="7884368" y="6237312"/>
            <a:ext cx="21602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916832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Caractérise l’échange thermique entre deux ambiances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Plus l’isolation est importante, plus U est faible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</p:txBody>
      </p:sp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691680" y="515719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U : coefficient de transmission surfacique mesuré en Watt par mètre carré-Kelvin  (W/</a:t>
            </a:r>
            <a:r>
              <a:rPr lang="fr-FR" sz="1400" i="1" dirty="0" err="1" smtClean="0"/>
              <a:t>m².K</a:t>
            </a:r>
            <a:r>
              <a:rPr lang="fr-FR" sz="1400" i="1" dirty="0" smtClean="0"/>
              <a:t>) </a:t>
            </a:r>
            <a:endParaRPr lang="fr-FR" sz="1400" i="1" dirty="0"/>
          </a:p>
          <a:p>
            <a:r>
              <a:rPr lang="fr-FR" sz="1400" i="1" dirty="0" smtClean="0"/>
              <a:t>R : résistance thermique mesuré en mètre carré-Kelvin par Watt  (m².K/W)</a:t>
            </a:r>
            <a:endParaRPr lang="fr-FR" sz="1400" i="1" dirty="0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VITREES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484784"/>
            <a:ext cx="5641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Le coefficient de transmission thermique surfacique 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013176"/>
            <a:ext cx="648072" cy="74115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11560" y="2780929"/>
            <a:ext cx="58326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u="sng" dirty="0" smtClean="0"/>
              <a:t>Terminologie</a:t>
            </a:r>
          </a:p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83568" y="3212976"/>
            <a:ext cx="71287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Vitrages : Ug = U glass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Fenêtres (vitrage + menuiserie) : </a:t>
            </a:r>
            <a:r>
              <a:rPr lang="fr-FR" dirty="0" err="1" smtClean="0"/>
              <a:t>Uw</a:t>
            </a:r>
            <a:r>
              <a:rPr lang="fr-FR" dirty="0" smtClean="0"/>
              <a:t> = U </a:t>
            </a:r>
            <a:r>
              <a:rPr lang="fr-FR" dirty="0" err="1" smtClean="0"/>
              <a:t>window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Fenêtres + volets ou autres fermetures : </a:t>
            </a:r>
            <a:r>
              <a:rPr lang="fr-FR" dirty="0" err="1" smtClean="0"/>
              <a:t>Ujn</a:t>
            </a:r>
            <a:r>
              <a:rPr lang="fr-FR" dirty="0" smtClean="0"/>
              <a:t> = U jour nuit </a:t>
            </a:r>
          </a:p>
          <a:p>
            <a:r>
              <a:rPr lang="fr-FR" sz="1200" dirty="0" smtClean="0"/>
              <a:t>     </a:t>
            </a:r>
            <a:r>
              <a:rPr lang="fr-FR" sz="1200" dirty="0" err="1" smtClean="0"/>
              <a:t>Ujn</a:t>
            </a:r>
            <a:r>
              <a:rPr lang="fr-FR" sz="1200" dirty="0" smtClean="0"/>
              <a:t> : coefficient de déperditions « jour – nuit » d'une baie : moyenne entre le </a:t>
            </a:r>
            <a:r>
              <a:rPr lang="fr-FR" sz="1200" dirty="0" err="1" smtClean="0"/>
              <a:t>Uw</a:t>
            </a:r>
            <a:r>
              <a:rPr lang="fr-FR" sz="1200" dirty="0" smtClean="0"/>
              <a:t> de la baie nue (jour) et de</a:t>
            </a:r>
          </a:p>
          <a:p>
            <a:r>
              <a:rPr lang="fr-FR" sz="1200" dirty="0" smtClean="0"/>
              <a:t>               la baie avec son volet en place (nuit).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VITREES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484784"/>
            <a:ext cx="22320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Doubles exigences :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83568" y="1916832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Fenêtres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Fenêtres coulissantes </a:t>
            </a:r>
          </a:p>
          <a:p>
            <a:r>
              <a:rPr lang="fr-FR" dirty="0" smtClean="0"/>
              <a:t>	 • </a:t>
            </a:r>
            <a:r>
              <a:rPr lang="fr-FR" dirty="0" err="1" smtClean="0"/>
              <a:t>Uw</a:t>
            </a:r>
            <a:r>
              <a:rPr lang="fr-FR" dirty="0" smtClean="0"/>
              <a:t> inférieur ou égal à 2,6 W/</a:t>
            </a:r>
            <a:r>
              <a:rPr lang="fr-FR" dirty="0" err="1" smtClean="0"/>
              <a:t>m²K</a:t>
            </a: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Autres types de fenêtres</a:t>
            </a:r>
          </a:p>
          <a:p>
            <a:r>
              <a:rPr lang="fr-FR" dirty="0" smtClean="0"/>
              <a:t>	 • </a:t>
            </a:r>
            <a:r>
              <a:rPr lang="fr-FR" dirty="0" err="1" smtClean="0"/>
              <a:t>Uw</a:t>
            </a:r>
            <a:r>
              <a:rPr lang="fr-FR" dirty="0" smtClean="0"/>
              <a:t> inférieur ou égal à 2,3 W/</a:t>
            </a:r>
            <a:r>
              <a:rPr lang="fr-FR" dirty="0" err="1" smtClean="0"/>
              <a:t>m²K</a:t>
            </a:r>
            <a:r>
              <a:rPr lang="fr-FR" dirty="0" smtClean="0"/>
              <a:t>		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3568" y="3573016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Vitrages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Ug inférieur ou égal à 2,0 W/</a:t>
            </a:r>
            <a:r>
              <a:rPr lang="fr-FR" dirty="0" err="1" smtClean="0"/>
              <a:t>m²K</a:t>
            </a:r>
            <a:r>
              <a:rPr lang="fr-FR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Solutions réputées satisfaire à cette exigence</a:t>
            </a:r>
          </a:p>
          <a:p>
            <a:r>
              <a:rPr lang="fr-FR" dirty="0" smtClean="0"/>
              <a:t>	• Vitrage peu émissif ou à isolation renforcée</a:t>
            </a:r>
          </a:p>
          <a:p>
            <a:r>
              <a:rPr lang="fr-FR" dirty="0" smtClean="0"/>
              <a:t>	• Vitrage certifié TR (thermique renforcé)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VITREES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916832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Survitrage : solution peu onéreuse et peu pénalisante pour la menuiserie, mais efficacité relative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Faible dimension des fenêtres anciennes autorise à ne faire qu’une correction par apposition d’un double vitrage si le bâti le permet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Possibilité d’adapter les menuiseries existantes pour recevoir des vitrages isolants (nouveaux vitrages sans lame d’air avec système de feuille intermédiaire)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Mise en place d’une double fenêtre : meilleure formule tant en</a:t>
            </a:r>
          </a:p>
          <a:p>
            <a:r>
              <a:rPr lang="fr-FR" dirty="0" smtClean="0"/>
              <a:t>   performance thermique (réduction de </a:t>
            </a:r>
            <a:r>
              <a:rPr lang="fr-FR" dirty="0" err="1" smtClean="0"/>
              <a:t>Uw</a:t>
            </a:r>
            <a:r>
              <a:rPr lang="fr-FR" dirty="0" smtClean="0"/>
              <a:t> de 2,4 à 1,6) qu’acoustique</a:t>
            </a:r>
            <a:endParaRPr lang="fr-FR" sz="8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11560" y="155679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fenêtres (</a:t>
            </a:r>
            <a:r>
              <a:rPr lang="fr-FR" u="sng" dirty="0" err="1" smtClean="0"/>
              <a:t>Uw</a:t>
            </a:r>
            <a:r>
              <a:rPr lang="fr-FR" u="sng" dirty="0" smtClean="0"/>
              <a:t>)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 t="3846" b="11538"/>
          <a:stretch>
            <a:fillRect/>
          </a:stretch>
        </p:blipFill>
        <p:spPr bwMode="auto">
          <a:xfrm>
            <a:off x="755576" y="4581128"/>
            <a:ext cx="1656184" cy="176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 l="2230" t="6150" r="4102"/>
          <a:stretch>
            <a:fillRect/>
          </a:stretch>
        </p:blipFill>
        <p:spPr bwMode="auto">
          <a:xfrm>
            <a:off x="2555776" y="4581128"/>
            <a:ext cx="2448272" cy="177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print"/>
          <a:srcRect l="3621" t="2160" r="3408"/>
          <a:stretch>
            <a:fillRect/>
          </a:stretch>
        </p:blipFill>
        <p:spPr bwMode="auto">
          <a:xfrm>
            <a:off x="5076056" y="4581128"/>
            <a:ext cx="2808312" cy="176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VITREES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916832"/>
            <a:ext cx="50405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Les volets jouent un rôle important, la nuit pour protéger du froid, en été pour protéger des ardeurs du soleil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De même, les volets intérieurs et les doubles-rideaux protègent du froid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Les volants roulants contemporains sont en revanche incompatibles avec la préservation de l’aspect patrimonial de la plupart des façades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11560" y="155679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La présence de volets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772816"/>
            <a:ext cx="2356318" cy="38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956376" y="1916832"/>
            <a:ext cx="5860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forte chaleur diurne</a:t>
            </a:r>
            <a:endParaRPr lang="fr-FR" sz="900" dirty="0"/>
          </a:p>
        </p:txBody>
      </p:sp>
      <p:sp>
        <p:nvSpPr>
          <p:cNvPr id="13" name="Rectangle 12"/>
          <p:cNvSpPr/>
          <p:nvPr/>
        </p:nvSpPr>
        <p:spPr>
          <a:xfrm>
            <a:off x="7884368" y="5157192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froid nocturne</a:t>
            </a:r>
            <a:endParaRPr lang="fr-FR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artisandubatiment37.com/img/zoom/point_thermiqu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5544616" cy="4555479"/>
          </a:xfrm>
          <a:prstGeom prst="rect">
            <a:avLst/>
          </a:prstGeom>
          <a:noFill/>
        </p:spPr>
      </p:pic>
      <p:pic>
        <p:nvPicPr>
          <p:cNvPr id="6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RAPPEL</a:t>
            </a:r>
            <a:endParaRPr lang="fr-FR" sz="30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112474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Déperditions thermiques moyennes constatées sur le bâti 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VITREES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91680" y="83671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772816"/>
            <a:ext cx="853244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Choisir de préférence un vitrage « peu émissif » ou dit «  à isolation renforcée » (VIR)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Dans une des faces du vide, une projection de particules métalliques diminue la déperdition de la chaleur interne</a:t>
            </a:r>
          </a:p>
          <a:p>
            <a:pPr>
              <a:buFont typeface="Wingdings" pitchFamily="2" charset="2"/>
              <a:buChar char="Ø"/>
            </a:pPr>
            <a:endParaRPr lang="fr-FR" sz="10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Gaz tels que l’argon permette une moindre convection dans l’interface et améliore également le rendement thermique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vitrages (Ug)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 l="23550"/>
          <a:stretch>
            <a:fillRect/>
          </a:stretch>
        </p:blipFill>
        <p:spPr bwMode="auto">
          <a:xfrm rot="16200000">
            <a:off x="1907704" y="2636912"/>
            <a:ext cx="5760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721216" y="3543480"/>
            <a:ext cx="936103" cy="286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867201" y="4477618"/>
            <a:ext cx="648072" cy="287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779912" y="3861048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Solution avec menuiserie ancienne en bon état (ou peut être restaurée) et peut supporter une réfection de ses vitrages</a:t>
            </a:r>
            <a:endParaRPr lang="fr-FR" sz="1200" dirty="0"/>
          </a:p>
        </p:txBody>
      </p:sp>
      <p:sp>
        <p:nvSpPr>
          <p:cNvPr id="15" name="Rectangle 14"/>
          <p:cNvSpPr/>
          <p:nvPr/>
        </p:nvSpPr>
        <p:spPr>
          <a:xfrm>
            <a:off x="3779912" y="4797152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Solution avec menuiserie recevant un survitrage intérieur monté sur un châssis ouvrant (survitrage à la dimension de l’ouvrant 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79912" y="5661248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Solution en remplaçant des vitrages d’origine par des doubles vitrages minces qui conservent les petits bois de la fenêtre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576" y="1484784"/>
            <a:ext cx="1359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Chauffage :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83568" y="1916832"/>
            <a:ext cx="53285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Bien distinguer 3 niveaux d’intervention possible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Générateur</a:t>
            </a:r>
          </a:p>
          <a:p>
            <a:r>
              <a:rPr lang="fr-FR" dirty="0" smtClean="0"/>
              <a:t>	•  Chaudières à gaz ou fioul</a:t>
            </a:r>
          </a:p>
          <a:p>
            <a:r>
              <a:rPr lang="fr-FR" dirty="0" smtClean="0"/>
              <a:t>	•  Pompes à chaleur</a:t>
            </a:r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Distribution</a:t>
            </a:r>
          </a:p>
          <a:p>
            <a:r>
              <a:rPr lang="fr-FR" dirty="0" smtClean="0"/>
              <a:t>	 • Les réseaux, la « tuyauterie »</a:t>
            </a:r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Émission</a:t>
            </a:r>
          </a:p>
          <a:p>
            <a:r>
              <a:rPr lang="fr-FR" dirty="0" smtClean="0"/>
              <a:t>	 • Radiateurs à eau</a:t>
            </a:r>
          </a:p>
          <a:p>
            <a:r>
              <a:rPr lang="fr-FR" dirty="0" smtClean="0"/>
              <a:t>	 • Chauffage électrique</a:t>
            </a:r>
          </a:p>
          <a:p>
            <a:r>
              <a:rPr lang="fr-FR" dirty="0" smtClean="0"/>
              <a:t>	 • Planchers, murs… 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16832"/>
            <a:ext cx="2679204" cy="24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5656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052736"/>
            <a:ext cx="4171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Notions de base pour les chaudières :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11560" y="1412776"/>
            <a:ext cx="799288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Le rendement traduit l’efficacité de la chaudière :</a:t>
            </a:r>
          </a:p>
          <a:p>
            <a:r>
              <a:rPr lang="fr-FR" dirty="0" smtClean="0"/>
              <a:t> 	• ce rendement est donné pour la puissance nominale à pleine charge</a:t>
            </a:r>
          </a:p>
          <a:p>
            <a:r>
              <a:rPr lang="fr-FR" dirty="0" smtClean="0"/>
              <a:t>	• pour une chaudière standard, si la chaudière fonctionne à charge</a:t>
            </a:r>
          </a:p>
          <a:p>
            <a:r>
              <a:rPr lang="fr-FR" dirty="0" smtClean="0"/>
              <a:t>	    inférieure, son efficacité est moins bonne</a:t>
            </a:r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3 classes de chaudières, par ordre croissant de performance :</a:t>
            </a:r>
          </a:p>
          <a:p>
            <a:r>
              <a:rPr lang="fr-FR" dirty="0" smtClean="0"/>
              <a:t>	 • Standard</a:t>
            </a:r>
          </a:p>
          <a:p>
            <a:r>
              <a:rPr lang="fr-FR" dirty="0" smtClean="0"/>
              <a:t>	 • Basse température (BT)</a:t>
            </a:r>
          </a:p>
          <a:p>
            <a:r>
              <a:rPr lang="fr-FR" dirty="0" smtClean="0"/>
              <a:t>	 • Condensation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75656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11560" y="836712"/>
            <a:ext cx="342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Exigences pour les chaudières 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1560" y="1196752"/>
            <a:ext cx="85324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Chaudière gaz ou fioul (pour une chaudière de Puissance de 20 kW)</a:t>
            </a:r>
          </a:p>
          <a:p>
            <a:r>
              <a:rPr lang="fr-FR" dirty="0" smtClean="0"/>
              <a:t> 	• rendement à Puissance maxi (T</a:t>
            </a:r>
            <a:r>
              <a:rPr lang="fr-FR" sz="1500" dirty="0" smtClean="0"/>
              <a:t>° eau chaudière à 70°c</a:t>
            </a:r>
            <a:r>
              <a:rPr lang="fr-FR" dirty="0" smtClean="0"/>
              <a:t>) : au moins 89 %</a:t>
            </a:r>
          </a:p>
          <a:p>
            <a:r>
              <a:rPr lang="fr-FR" dirty="0" smtClean="0"/>
              <a:t> 	• rendement à 30% de charge (</a:t>
            </a:r>
            <a:r>
              <a:rPr lang="fr-FR" sz="1500" dirty="0" smtClean="0"/>
              <a:t>T° eau chaudière à 40°c</a:t>
            </a:r>
            <a:r>
              <a:rPr lang="fr-FR" dirty="0" smtClean="0"/>
              <a:t>) : au moins 89 %</a:t>
            </a:r>
          </a:p>
          <a:p>
            <a:r>
              <a:rPr lang="fr-FR" dirty="0" smtClean="0"/>
              <a:t> 	• mise en place d’une régulation et d’un programmateur pour l’installation</a:t>
            </a:r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Pompes à chaleur </a:t>
            </a:r>
          </a:p>
          <a:p>
            <a:r>
              <a:rPr lang="fr-FR" dirty="0" smtClean="0"/>
              <a:t>	• coefficient de performance (COP) ≥ 3,2</a:t>
            </a:r>
          </a:p>
          <a:p>
            <a:pPr>
              <a:buFont typeface="Wingdings" pitchFamily="2" charset="2"/>
              <a:buChar char="Ø"/>
            </a:pPr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Chauffage électrique </a:t>
            </a:r>
          </a:p>
          <a:p>
            <a:r>
              <a:rPr lang="fr-FR" dirty="0" smtClean="0"/>
              <a:t>	• munis d’une régulation électronique intégrée </a:t>
            </a:r>
          </a:p>
          <a:p>
            <a:r>
              <a:rPr lang="fr-FR" dirty="0" smtClean="0"/>
              <a:t>	• 4 types de fonctionnement : confort, réduit, hors gel et arrêt</a:t>
            </a:r>
          </a:p>
          <a:p>
            <a:r>
              <a:rPr lang="fr-FR" dirty="0" smtClean="0"/>
              <a:t>	• toute fonction secondaire (soufflage, sèche serviette…) doit être temporisée</a:t>
            </a:r>
          </a:p>
          <a:p>
            <a:pPr>
              <a:buFont typeface="Wingdings" pitchFamily="2" charset="2"/>
              <a:buChar char="Ø"/>
            </a:pPr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Divers : • réseaux de chauffage doit être isolé (classe 2 au mini) lorsqu’ils passent à</a:t>
            </a:r>
          </a:p>
          <a:p>
            <a:r>
              <a:rPr lang="fr-FR" dirty="0" smtClean="0"/>
              <a:t>  	     l’extérieur ou dans des locaux non chauffés </a:t>
            </a:r>
          </a:p>
          <a:p>
            <a:r>
              <a:rPr lang="fr-FR" dirty="0" smtClean="0"/>
              <a:t>	 • pompes de circulation de chauffage intégrées à la chaudière ou non munies</a:t>
            </a:r>
          </a:p>
          <a:p>
            <a:r>
              <a:rPr lang="fr-FR" dirty="0" smtClean="0"/>
              <a:t>	     de dispositif permettant leur arrêt</a:t>
            </a:r>
          </a:p>
          <a:p>
            <a:r>
              <a:rPr lang="fr-FR" dirty="0" smtClean="0"/>
              <a:t>	 • planchers chauffants isolés lorsque la face intérieure donne sur l’extérieur</a:t>
            </a:r>
          </a:p>
          <a:p>
            <a:r>
              <a:rPr lang="fr-FR" dirty="0" smtClean="0"/>
              <a:t>	       ou un local non chauffé</a:t>
            </a:r>
          </a:p>
          <a:p>
            <a:r>
              <a:rPr lang="fr-FR" dirty="0" smtClean="0"/>
              <a:t>	 • radiateurs munis de robinets thermostatiques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62068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12474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Equipements de chauffage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1484784"/>
            <a:ext cx="33123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Intervention possible sur :</a:t>
            </a:r>
          </a:p>
          <a:p>
            <a:r>
              <a:rPr lang="fr-FR" dirty="0" smtClean="0"/>
              <a:t>	</a:t>
            </a:r>
            <a:r>
              <a:rPr lang="fr-FR" sz="1400" dirty="0" smtClean="0"/>
              <a:t>• la production</a:t>
            </a:r>
          </a:p>
          <a:p>
            <a:pPr marL="0" lvl="1"/>
            <a:r>
              <a:rPr lang="fr-FR" sz="1400" dirty="0" smtClean="0"/>
              <a:t>	• le distribution</a:t>
            </a:r>
          </a:p>
          <a:p>
            <a:r>
              <a:rPr lang="fr-FR" sz="1400" dirty="0" smtClean="0"/>
              <a:t>	• l’émission</a:t>
            </a:r>
          </a:p>
          <a:p>
            <a:r>
              <a:rPr lang="fr-FR" sz="1400" dirty="0" smtClean="0"/>
              <a:t>	• la régulation</a:t>
            </a:r>
          </a:p>
          <a:p>
            <a:pPr marL="0" lvl="1"/>
            <a:r>
              <a:rPr lang="fr-FR" sz="1400" dirty="0" smtClean="0"/>
              <a:t>	• la programmation</a:t>
            </a:r>
            <a:endParaRPr lang="fr-FR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611560" y="4005064"/>
            <a:ext cx="727280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Chauffage à combustible (gaz, fioul…)</a:t>
            </a:r>
          </a:p>
          <a:p>
            <a:pPr marL="0" lvl="1"/>
            <a:r>
              <a:rPr lang="fr-FR" sz="1400" dirty="0" smtClean="0"/>
              <a:t>	• facilité de remplacement par une chaudière contemporaine à condensation dont</a:t>
            </a:r>
          </a:p>
          <a:p>
            <a:pPr marL="0" lvl="1"/>
            <a:r>
              <a:rPr lang="fr-FR" sz="1400" dirty="0" smtClean="0"/>
              <a:t>	      rendement théorique dépasse les 100 % </a:t>
            </a:r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Chauffage bois</a:t>
            </a:r>
          </a:p>
          <a:p>
            <a:pPr marL="0" lvl="1"/>
            <a:r>
              <a:rPr lang="fr-FR" sz="1400" dirty="0" smtClean="0"/>
              <a:t>	• chaudière à granulés ou à plaquettes</a:t>
            </a:r>
          </a:p>
          <a:p>
            <a:pPr marL="0" lvl="1"/>
            <a:r>
              <a:rPr lang="fr-FR" sz="1400" dirty="0" smtClean="0"/>
              <a:t>	• disposer d’un espace important (8 m</a:t>
            </a:r>
            <a:r>
              <a:rPr lang="fr-FR" sz="1400" baseline="30000" dirty="0" smtClean="0"/>
              <a:t>3</a:t>
            </a:r>
            <a:r>
              <a:rPr lang="fr-FR" sz="1400" dirty="0" smtClean="0"/>
              <a:t> mini pour installation d’un silo de stockage</a:t>
            </a:r>
          </a:p>
          <a:p>
            <a:pPr marL="0" lvl="1"/>
            <a:r>
              <a:rPr lang="fr-FR" sz="1400" dirty="0" smtClean="0"/>
              <a:t>	      pour du granulés bois)</a:t>
            </a:r>
            <a:endParaRPr lang="fr-FR" dirty="0" smtClean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 b="7684"/>
          <a:stretch>
            <a:fillRect/>
          </a:stretch>
        </p:blipFill>
        <p:spPr bwMode="auto">
          <a:xfrm>
            <a:off x="4067944" y="1412776"/>
            <a:ext cx="45365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611560" y="364502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Energies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55976" y="2966755"/>
            <a:ext cx="7585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Production</a:t>
            </a:r>
            <a:endParaRPr lang="fr-FR" sz="1000" dirty="0"/>
          </a:p>
        </p:txBody>
      </p:sp>
      <p:sp>
        <p:nvSpPr>
          <p:cNvPr id="28" name="Rectangle 27"/>
          <p:cNvSpPr/>
          <p:nvPr/>
        </p:nvSpPr>
        <p:spPr>
          <a:xfrm>
            <a:off x="5220072" y="1484784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283968" y="1340768"/>
            <a:ext cx="16097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Régulation/Programmation</a:t>
            </a:r>
            <a:endParaRPr lang="fr-FR" sz="1000" dirty="0"/>
          </a:p>
        </p:txBody>
      </p:sp>
      <p:sp>
        <p:nvSpPr>
          <p:cNvPr id="29" name="Rectangle 28"/>
          <p:cNvSpPr/>
          <p:nvPr/>
        </p:nvSpPr>
        <p:spPr>
          <a:xfrm>
            <a:off x="6302010" y="1742619"/>
            <a:ext cx="15103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robinets thermostatiques</a:t>
            </a:r>
            <a:endParaRPr lang="fr-FR" sz="1000" dirty="0"/>
          </a:p>
        </p:txBody>
      </p:sp>
      <p:sp>
        <p:nvSpPr>
          <p:cNvPr id="30" name="Rectangle 29"/>
          <p:cNvSpPr/>
          <p:nvPr/>
        </p:nvSpPr>
        <p:spPr>
          <a:xfrm>
            <a:off x="7812360" y="1412776"/>
            <a:ext cx="6415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Emission</a:t>
            </a:r>
            <a:endParaRPr lang="fr-FR" sz="1000" dirty="0"/>
          </a:p>
        </p:txBody>
      </p:sp>
      <p:sp>
        <p:nvSpPr>
          <p:cNvPr id="31" name="Rectangle 30"/>
          <p:cNvSpPr/>
          <p:nvPr/>
        </p:nvSpPr>
        <p:spPr>
          <a:xfrm>
            <a:off x="6516216" y="3068960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Distribution</a:t>
            </a:r>
            <a:endParaRPr lang="fr-FR" sz="100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4077072"/>
            <a:ext cx="404157" cy="65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5020340"/>
            <a:ext cx="389126" cy="42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62068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611560" y="1628800"/>
            <a:ext cx="75608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Chauffage électrique</a:t>
            </a:r>
          </a:p>
          <a:p>
            <a:pPr marL="0" lvl="1"/>
            <a:r>
              <a:rPr lang="fr-FR" sz="1400" dirty="0" smtClean="0"/>
              <a:t>	• employé uniquement si travaux d’isolation ont été réalisés de manière importants</a:t>
            </a:r>
          </a:p>
          <a:p>
            <a:pPr marL="0" lvl="1"/>
            <a:r>
              <a:rPr lang="fr-FR" sz="1400" dirty="0" smtClean="0"/>
              <a:t>	• dans ce cas installer radiateurs rayonnants  (pas de convecteurs électriques)</a:t>
            </a:r>
          </a:p>
          <a:p>
            <a:endParaRPr lang="fr-FR" sz="900" dirty="0" smtClean="0"/>
          </a:p>
          <a:p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Chauffage par pompe à chaleur (PAC)</a:t>
            </a:r>
          </a:p>
          <a:p>
            <a:pPr marL="0" lvl="1"/>
            <a:r>
              <a:rPr lang="fr-FR" sz="1400" dirty="0" smtClean="0"/>
              <a:t>	• différentes sortes selon le milieu où sont prélevées les calories et selon le fluide utilisé</a:t>
            </a:r>
          </a:p>
          <a:p>
            <a:pPr marL="0" lvl="1"/>
            <a:r>
              <a:rPr lang="fr-FR" sz="1400" dirty="0" smtClean="0"/>
              <a:t>	• privilégier système utilisant l’eau plutôt que l’air</a:t>
            </a:r>
          </a:p>
          <a:p>
            <a:pPr marL="0" lvl="1"/>
            <a:r>
              <a:rPr lang="fr-FR" sz="1400" dirty="0" smtClean="0"/>
              <a:t>	• coefficient de performance COP le plus élevé possible  (mini 3,2)</a:t>
            </a:r>
          </a:p>
          <a:p>
            <a:pPr marL="0" lvl="1"/>
            <a:r>
              <a:rPr lang="fr-FR" sz="1400" dirty="0" smtClean="0"/>
              <a:t>	• emplacement et encombrement de la PAC à regarder de près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9552" y="126876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Energies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1916832"/>
            <a:ext cx="451469" cy="55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865029"/>
            <a:ext cx="4392488" cy="258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3245664" y="3933056"/>
            <a:ext cx="6062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Energie </a:t>
            </a:r>
            <a:endParaRPr lang="fr-FR" sz="1000" dirty="0"/>
          </a:p>
        </p:txBody>
      </p:sp>
      <p:sp>
        <p:nvSpPr>
          <p:cNvPr id="22" name="Rectangle 21"/>
          <p:cNvSpPr/>
          <p:nvPr/>
        </p:nvSpPr>
        <p:spPr>
          <a:xfrm>
            <a:off x="2627784" y="4581128"/>
            <a:ext cx="5405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de l’air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3275856" y="4581128"/>
            <a:ext cx="5982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de l’eau</a:t>
            </a:r>
            <a:endParaRPr lang="fr-FR" sz="1000" dirty="0"/>
          </a:p>
        </p:txBody>
      </p:sp>
      <p:sp>
        <p:nvSpPr>
          <p:cNvPr id="32" name="Rectangle 31"/>
          <p:cNvSpPr/>
          <p:nvPr/>
        </p:nvSpPr>
        <p:spPr>
          <a:xfrm>
            <a:off x="3923928" y="4581128"/>
            <a:ext cx="4940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du sol</a:t>
            </a:r>
            <a:endParaRPr lang="fr-FR" sz="1000" dirty="0"/>
          </a:p>
        </p:txBody>
      </p:sp>
      <p:sp>
        <p:nvSpPr>
          <p:cNvPr id="33" name="Rectangle 32"/>
          <p:cNvSpPr/>
          <p:nvPr/>
        </p:nvSpPr>
        <p:spPr>
          <a:xfrm>
            <a:off x="5148064" y="4149080"/>
            <a:ext cx="7873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eau chaude</a:t>
            </a:r>
            <a:endParaRPr lang="fr-FR" sz="1000" dirty="0"/>
          </a:p>
        </p:txBody>
      </p:sp>
      <p:sp>
        <p:nvSpPr>
          <p:cNvPr id="34" name="Rectangle 33"/>
          <p:cNvSpPr/>
          <p:nvPr/>
        </p:nvSpPr>
        <p:spPr>
          <a:xfrm>
            <a:off x="6372200" y="3861048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chauffage</a:t>
            </a:r>
            <a:endParaRPr lang="fr-FR" sz="1000" dirty="0"/>
          </a:p>
        </p:txBody>
      </p:sp>
      <p:sp>
        <p:nvSpPr>
          <p:cNvPr id="35" name="Rectangle 34"/>
          <p:cNvSpPr/>
          <p:nvPr/>
        </p:nvSpPr>
        <p:spPr>
          <a:xfrm>
            <a:off x="5220072" y="5445224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condensateur</a:t>
            </a:r>
            <a:endParaRPr lang="fr-FR" sz="1000" dirty="0"/>
          </a:p>
        </p:txBody>
      </p:sp>
      <p:sp>
        <p:nvSpPr>
          <p:cNvPr id="36" name="Rectangle 35"/>
          <p:cNvSpPr/>
          <p:nvPr/>
        </p:nvSpPr>
        <p:spPr>
          <a:xfrm>
            <a:off x="4499992" y="5229200"/>
            <a:ext cx="1231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soupape de détente</a:t>
            </a:r>
            <a:endParaRPr lang="fr-FR" sz="1000" dirty="0"/>
          </a:p>
        </p:txBody>
      </p:sp>
      <p:sp>
        <p:nvSpPr>
          <p:cNvPr id="37" name="Rectangle 36"/>
          <p:cNvSpPr/>
          <p:nvPr/>
        </p:nvSpPr>
        <p:spPr>
          <a:xfrm>
            <a:off x="4104569" y="5445224"/>
            <a:ext cx="827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évaporateur</a:t>
            </a:r>
            <a:endParaRPr lang="fr-FR" sz="1000" dirty="0"/>
          </a:p>
        </p:txBody>
      </p:sp>
      <p:sp>
        <p:nvSpPr>
          <p:cNvPr id="38" name="Rectangle 37"/>
          <p:cNvSpPr/>
          <p:nvPr/>
        </p:nvSpPr>
        <p:spPr>
          <a:xfrm>
            <a:off x="4716016" y="5733256"/>
            <a:ext cx="8611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compresseur</a:t>
            </a:r>
            <a:endParaRPr lang="fr-FR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CHAUFFAGE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62068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12474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Système de chauffage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1560" y="1412776"/>
            <a:ext cx="83529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Système de chauffage les plus performants : accumulation et rayonnement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Selon énergie utilisée, sources de chaleur les plus adaptées sont :</a:t>
            </a:r>
          </a:p>
          <a:p>
            <a:r>
              <a:rPr lang="fr-FR" dirty="0" smtClean="0"/>
              <a:t>	•  poêles de masses</a:t>
            </a:r>
          </a:p>
          <a:p>
            <a:r>
              <a:rPr lang="fr-FR" dirty="0" smtClean="0"/>
              <a:t>	•  planchers et murs chauffants à basse température</a:t>
            </a:r>
          </a:p>
          <a:p>
            <a:r>
              <a:rPr lang="fr-FR" dirty="0" smtClean="0"/>
              <a:t>	•  radiateurs à inertie à basse température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077072"/>
            <a:ext cx="4104456" cy="231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031096" y="6021288"/>
            <a:ext cx="15327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Apports solaires / restitution</a:t>
            </a:r>
            <a:endParaRPr lang="fr-FR" sz="900" dirty="0"/>
          </a:p>
        </p:txBody>
      </p:sp>
      <p:sp>
        <p:nvSpPr>
          <p:cNvPr id="12" name="Rectangle 11"/>
          <p:cNvSpPr/>
          <p:nvPr/>
        </p:nvSpPr>
        <p:spPr>
          <a:xfrm>
            <a:off x="3912845" y="6021288"/>
            <a:ext cx="6591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Chauffage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6021288"/>
            <a:ext cx="15327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Apports solaires / restitution</a:t>
            </a:r>
            <a:endParaRPr lang="fr-FR" sz="900" dirty="0"/>
          </a:p>
        </p:txBody>
      </p:sp>
      <p:sp>
        <p:nvSpPr>
          <p:cNvPr id="14" name="Rectangle 13"/>
          <p:cNvSpPr/>
          <p:nvPr/>
        </p:nvSpPr>
        <p:spPr>
          <a:xfrm>
            <a:off x="4211960" y="5805264"/>
            <a:ext cx="11144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Présence occupants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1835696" y="5805264"/>
            <a:ext cx="11144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Présence occupants</a:t>
            </a:r>
            <a:endParaRPr lang="fr-FR" sz="900" dirty="0"/>
          </a:p>
        </p:txBody>
      </p:sp>
      <p:sp>
        <p:nvSpPr>
          <p:cNvPr id="16" name="Rectangle 15"/>
          <p:cNvSpPr/>
          <p:nvPr/>
        </p:nvSpPr>
        <p:spPr>
          <a:xfrm>
            <a:off x="3131840" y="5805264"/>
            <a:ext cx="5822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</a:rPr>
              <a:t>Absence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3646" y="5430416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19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1823646" y="5157192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20</a:t>
            </a:r>
            <a:endParaRPr lang="fr-FR" sz="900" dirty="0"/>
          </a:p>
        </p:txBody>
      </p:sp>
      <p:sp>
        <p:nvSpPr>
          <p:cNvPr id="19" name="Rectangle 18"/>
          <p:cNvSpPr/>
          <p:nvPr/>
        </p:nvSpPr>
        <p:spPr>
          <a:xfrm>
            <a:off x="1823646" y="4653136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22</a:t>
            </a:r>
            <a:endParaRPr lang="fr-FR" sz="900" dirty="0"/>
          </a:p>
        </p:txBody>
      </p:sp>
      <p:sp>
        <p:nvSpPr>
          <p:cNvPr id="20" name="Rectangle 19"/>
          <p:cNvSpPr/>
          <p:nvPr/>
        </p:nvSpPr>
        <p:spPr>
          <a:xfrm>
            <a:off x="1823646" y="4422304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23</a:t>
            </a:r>
            <a:endParaRPr lang="fr-FR" sz="900" dirty="0"/>
          </a:p>
        </p:txBody>
      </p:sp>
      <p:sp>
        <p:nvSpPr>
          <p:cNvPr id="21" name="Rectangle 20"/>
          <p:cNvSpPr/>
          <p:nvPr/>
        </p:nvSpPr>
        <p:spPr>
          <a:xfrm>
            <a:off x="1823646" y="4926360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21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1800563" y="4077072"/>
            <a:ext cx="323165" cy="41774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fr-FR" sz="900" dirty="0" smtClean="0"/>
              <a:t>T en °C</a:t>
            </a:r>
            <a:endParaRPr lang="fr-FR" sz="900" dirty="0"/>
          </a:p>
        </p:txBody>
      </p:sp>
      <p:sp>
        <p:nvSpPr>
          <p:cNvPr id="23" name="Rectangle 22"/>
          <p:cNvSpPr/>
          <p:nvPr/>
        </p:nvSpPr>
        <p:spPr>
          <a:xfrm>
            <a:off x="2123728" y="6294512"/>
            <a:ext cx="38884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1       3       5      7      9      11    13    15     17    19    21   23     1        3      5      7      9</a:t>
            </a:r>
            <a:endParaRPr lang="fr-FR" sz="900" dirty="0"/>
          </a:p>
        </p:txBody>
      </p:sp>
      <p:sp>
        <p:nvSpPr>
          <p:cNvPr id="24" name="Rectangle 23"/>
          <p:cNvSpPr/>
          <p:nvPr/>
        </p:nvSpPr>
        <p:spPr>
          <a:xfrm>
            <a:off x="683568" y="306896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Gestion du chauffage 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Selon période d’occupation, l’inertie des murs peut-être exploitée pour une stratégie de chauffage adaptée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293096"/>
            <a:ext cx="2016224" cy="134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7092280" y="4077072"/>
            <a:ext cx="10342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mur est chauffé </a:t>
            </a:r>
            <a:endParaRPr lang="fr-FR" sz="1000" dirty="0"/>
          </a:p>
        </p:txBody>
      </p:sp>
      <p:sp>
        <p:nvSpPr>
          <p:cNvPr id="26" name="Rectangle 25"/>
          <p:cNvSpPr/>
          <p:nvPr/>
        </p:nvSpPr>
        <p:spPr>
          <a:xfrm>
            <a:off x="7164288" y="5589240"/>
            <a:ext cx="8579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mur rayonne</a:t>
            </a:r>
            <a:endParaRPr lang="fr-FR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VENTILATION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196752"/>
            <a:ext cx="29082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Exigences en résidentiel :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83568" y="162880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Consommation maximale des auxiliaires de ventilation</a:t>
            </a:r>
          </a:p>
          <a:p>
            <a:r>
              <a:rPr lang="fr-FR" dirty="0" smtClean="0"/>
              <a:t>	• 0,25 Wh/m3 par ventilateur</a:t>
            </a:r>
          </a:p>
          <a:p>
            <a:r>
              <a:rPr lang="fr-FR" dirty="0" smtClean="0"/>
              <a:t>	• 0,40 Wh/m3 par ventilateur en présence de certains filtres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3568" y="256490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Consommation maximale des auxiliaires de ventilation</a:t>
            </a:r>
          </a:p>
          <a:p>
            <a:r>
              <a:rPr lang="fr-FR" dirty="0" smtClean="0"/>
              <a:t>	• 0,30 Wh/m3 par ventilateur</a:t>
            </a:r>
          </a:p>
          <a:p>
            <a:r>
              <a:rPr lang="fr-FR" dirty="0" smtClean="0"/>
              <a:t>	• 0,45 Wh/m3 par ventilateur en présence de certains filtres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VENTILATION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69269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2204864"/>
            <a:ext cx="597666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Atout d’un bâtiment ancien c’est que la ventilation est naturelle : défauts d’étanchéité, ouverture des fenêtres à rythme régulier quotidien, ainsi que par le tirage thermique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Garantir un renouvellement d’air suffisant du point de vue sanitaire</a:t>
            </a:r>
          </a:p>
          <a:p>
            <a:r>
              <a:rPr lang="fr-FR" dirty="0" smtClean="0"/>
              <a:t> </a:t>
            </a:r>
            <a:r>
              <a:rPr lang="fr-FR" sz="1500" dirty="0" smtClean="0"/>
              <a:t>(estimation des besoins de renouvellement d’air à 0,3-0,5 volume/heure)</a:t>
            </a:r>
          </a:p>
          <a:p>
            <a:pPr>
              <a:buFont typeface="Wingdings" pitchFamily="2" charset="2"/>
              <a:buChar char="Ø"/>
            </a:pPr>
            <a:endParaRPr lang="fr-FR" sz="8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Être le plus économe possible en énergie, par le contrôle des débits de renouvellement d’air et l’ajustement à l’occupation intérieure</a:t>
            </a:r>
          </a:p>
          <a:p>
            <a:r>
              <a:rPr lang="fr-FR" dirty="0" smtClean="0"/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3568" y="184482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Interventions :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916832"/>
            <a:ext cx="2232248" cy="33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092280" y="5229200"/>
            <a:ext cx="14401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Les principales fuites d’air</a:t>
            </a:r>
            <a:endParaRPr lang="fr-FR" sz="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6132594"/>
            <a:ext cx="755576" cy="725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656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VENTILATION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47664" y="69269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1560" y="1628800"/>
            <a:ext cx="59766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Ventilation mécanique simple flux :</a:t>
            </a:r>
          </a:p>
          <a:p>
            <a:r>
              <a:rPr lang="fr-FR" sz="1400" dirty="0" smtClean="0"/>
              <a:t>	• entrée d’air par des bouches intégrées en partie haute des baies</a:t>
            </a:r>
          </a:p>
          <a:p>
            <a:pPr marL="0" lvl="1"/>
            <a:r>
              <a:rPr lang="fr-FR" sz="1400" dirty="0" smtClean="0"/>
              <a:t>	• bouches d’extractions dans les pièces humides (réseau de gaines)</a:t>
            </a:r>
          </a:p>
          <a:p>
            <a:pPr marL="0" lvl="1"/>
            <a:r>
              <a:rPr lang="fr-FR" sz="1400" dirty="0" smtClean="0"/>
              <a:t>	• extracteur suspendu dans les combles perdus et évacuation par</a:t>
            </a:r>
          </a:p>
          <a:p>
            <a:pPr marL="0" lvl="1"/>
            <a:r>
              <a:rPr lang="fr-FR" sz="1400" dirty="0" smtClean="0"/>
              <a:t>	    sortie de toiture</a:t>
            </a:r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3568" y="126876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Equipements de ventilation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052736"/>
            <a:ext cx="1833064" cy="238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8316416" y="1052736"/>
            <a:ext cx="5040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sortie</a:t>
            </a:r>
            <a:endParaRPr lang="fr-FR" sz="900" dirty="0"/>
          </a:p>
        </p:txBody>
      </p:sp>
      <p:sp>
        <p:nvSpPr>
          <p:cNvPr id="13" name="Rectangle 12"/>
          <p:cNvSpPr/>
          <p:nvPr/>
        </p:nvSpPr>
        <p:spPr>
          <a:xfrm>
            <a:off x="7380312" y="1628800"/>
            <a:ext cx="7200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extracteur</a:t>
            </a:r>
            <a:endParaRPr lang="fr-FR" sz="900" dirty="0"/>
          </a:p>
        </p:txBody>
      </p:sp>
      <p:sp>
        <p:nvSpPr>
          <p:cNvPr id="14" name="Rectangle 13"/>
          <p:cNvSpPr/>
          <p:nvPr/>
        </p:nvSpPr>
        <p:spPr>
          <a:xfrm>
            <a:off x="8495928" y="2276872"/>
            <a:ext cx="6480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pièces sanitaire</a:t>
            </a:r>
          </a:p>
          <a:p>
            <a:r>
              <a:rPr lang="fr-FR" sz="900" dirty="0" smtClean="0"/>
              <a:t>et cuisine</a:t>
            </a:r>
            <a:endParaRPr lang="fr-FR" sz="900" dirty="0"/>
          </a:p>
        </p:txBody>
      </p:sp>
      <p:sp>
        <p:nvSpPr>
          <p:cNvPr id="15" name="Rectangle 14"/>
          <p:cNvSpPr/>
          <p:nvPr/>
        </p:nvSpPr>
        <p:spPr>
          <a:xfrm>
            <a:off x="611560" y="3284984"/>
            <a:ext cx="6336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fr-FR" dirty="0" smtClean="0"/>
              <a:t> Ventilation mécanique double flux</a:t>
            </a:r>
          </a:p>
          <a:p>
            <a:r>
              <a:rPr lang="fr-FR" sz="1400" dirty="0" smtClean="0"/>
              <a:t>	• système VMC simple flux avec deux réseaux de gaines et de bouches :</a:t>
            </a:r>
          </a:p>
          <a:p>
            <a:r>
              <a:rPr lang="fr-FR" sz="1400" dirty="0" smtClean="0"/>
              <a:t>	      1</a:t>
            </a:r>
            <a:r>
              <a:rPr lang="fr-FR" sz="1400" baseline="30000" dirty="0" smtClean="0"/>
              <a:t>er</a:t>
            </a:r>
            <a:r>
              <a:rPr lang="fr-FR" sz="1400" dirty="0" smtClean="0"/>
              <a:t> réseau permet l’extraction de l’air </a:t>
            </a:r>
            <a:r>
              <a:rPr lang="fr-FR" sz="1400" dirty="0" err="1" smtClean="0"/>
              <a:t>vicé</a:t>
            </a:r>
            <a:r>
              <a:rPr lang="fr-FR" sz="1400" dirty="0" smtClean="0"/>
              <a:t> </a:t>
            </a:r>
          </a:p>
          <a:p>
            <a:r>
              <a:rPr lang="fr-FR" sz="1400" dirty="0" smtClean="0"/>
              <a:t>	      2</a:t>
            </a:r>
            <a:r>
              <a:rPr lang="fr-FR" sz="1400" baseline="30000" dirty="0" smtClean="0"/>
              <a:t>ème</a:t>
            </a:r>
            <a:r>
              <a:rPr lang="fr-FR" sz="1400" dirty="0" smtClean="0"/>
              <a:t> réseau permet d’insuffler de l’air neuf dans les pièces de vie</a:t>
            </a:r>
          </a:p>
          <a:p>
            <a:r>
              <a:rPr lang="fr-FR" sz="1400" dirty="0" smtClean="0"/>
              <a:t>	      </a:t>
            </a:r>
            <a:r>
              <a:rPr lang="fr-FR" sz="1400" b="1" dirty="0" smtClean="0"/>
              <a:t>air neuf  préalablement  chauffé </a:t>
            </a:r>
            <a:r>
              <a:rPr lang="fr-FR" sz="1400" dirty="0" smtClean="0"/>
              <a:t>grâce à un échangeur à plaques 	            (récupération des calories de l’air sortant qu’il croise)	</a:t>
            </a:r>
            <a:endParaRPr lang="fr-FR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11560" y="4941168"/>
            <a:ext cx="63367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Wingdings" pitchFamily="2" charset="2"/>
              <a:buChar char="Ø"/>
            </a:pPr>
            <a:r>
              <a:rPr lang="fr-FR" dirty="0" smtClean="0"/>
              <a:t> Ventilation mécanique répartie (VMR)</a:t>
            </a:r>
          </a:p>
          <a:p>
            <a:r>
              <a:rPr lang="fr-FR" sz="1400" dirty="0" smtClean="0"/>
              <a:t>	• ventilation de certaines pièces humides par extracteur indépendant</a:t>
            </a:r>
          </a:p>
          <a:p>
            <a:pPr marL="0" lvl="1"/>
            <a:r>
              <a:rPr lang="fr-FR" sz="1400" dirty="0" smtClean="0"/>
              <a:t>	• aspiration de l’air de la pièce et rejet direct via un passage de conduit </a:t>
            </a:r>
          </a:p>
          <a:p>
            <a:pPr marL="0" lvl="1"/>
            <a:r>
              <a:rPr lang="fr-FR" sz="1400" dirty="0" smtClean="0"/>
              <a:t>	     dans mur extérieur</a:t>
            </a:r>
          </a:p>
          <a:p>
            <a:pPr marL="0" lvl="1"/>
            <a:r>
              <a:rPr lang="fr-FR" sz="1400" dirty="0" smtClean="0"/>
              <a:t>	• ventilation non traitée de manière générale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88224" y="2204864"/>
            <a:ext cx="755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 smtClean="0"/>
              <a:t>prises d’air en façade</a:t>
            </a:r>
            <a:endParaRPr lang="fr-FR" sz="900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717032"/>
            <a:ext cx="1877717" cy="24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236296" y="3284984"/>
            <a:ext cx="14401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 smtClean="0"/>
              <a:t>VMC simple flux</a:t>
            </a:r>
            <a:endParaRPr lang="fr-FR" sz="900" b="1" dirty="0"/>
          </a:p>
        </p:txBody>
      </p:sp>
      <p:sp>
        <p:nvSpPr>
          <p:cNvPr id="19" name="Rectangle 18"/>
          <p:cNvSpPr/>
          <p:nvPr/>
        </p:nvSpPr>
        <p:spPr>
          <a:xfrm>
            <a:off x="7236296" y="6006480"/>
            <a:ext cx="14401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b="1" dirty="0" smtClean="0"/>
              <a:t>VMC double flux</a:t>
            </a:r>
            <a:endParaRPr lang="fr-FR" sz="900" b="1" dirty="0"/>
          </a:p>
        </p:txBody>
      </p:sp>
      <p:sp>
        <p:nvSpPr>
          <p:cNvPr id="21" name="Rectangle 20"/>
          <p:cNvSpPr/>
          <p:nvPr/>
        </p:nvSpPr>
        <p:spPr>
          <a:xfrm>
            <a:off x="8316416" y="3717032"/>
            <a:ext cx="5040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sortie</a:t>
            </a:r>
            <a:endParaRPr lang="fr-FR" sz="900" dirty="0"/>
          </a:p>
        </p:txBody>
      </p:sp>
      <p:sp>
        <p:nvSpPr>
          <p:cNvPr id="22" name="Rectangle 21"/>
          <p:cNvSpPr/>
          <p:nvPr/>
        </p:nvSpPr>
        <p:spPr>
          <a:xfrm>
            <a:off x="7380312" y="4365104"/>
            <a:ext cx="7200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échangeur</a:t>
            </a:r>
            <a:endParaRPr lang="fr-FR" sz="900" dirty="0"/>
          </a:p>
        </p:txBody>
      </p:sp>
      <p:sp>
        <p:nvSpPr>
          <p:cNvPr id="23" name="Rectangle 22"/>
          <p:cNvSpPr/>
          <p:nvPr/>
        </p:nvSpPr>
        <p:spPr>
          <a:xfrm>
            <a:off x="7092280" y="3717032"/>
            <a:ext cx="7200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900" dirty="0" smtClean="0"/>
              <a:t>prise d’air</a:t>
            </a:r>
            <a:endParaRPr lang="fr-FR" sz="900" dirty="0"/>
          </a:p>
        </p:txBody>
      </p:sp>
      <p:sp>
        <p:nvSpPr>
          <p:cNvPr id="24" name="Rectangle 23"/>
          <p:cNvSpPr/>
          <p:nvPr/>
        </p:nvSpPr>
        <p:spPr>
          <a:xfrm>
            <a:off x="8532440" y="4941168"/>
            <a:ext cx="6480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pièces sanitaire</a:t>
            </a:r>
          </a:p>
          <a:p>
            <a:r>
              <a:rPr lang="fr-FR" sz="900" dirty="0" smtClean="0"/>
              <a:t>et cuisine</a:t>
            </a:r>
            <a:endParaRPr lang="fr-FR" sz="900" dirty="0"/>
          </a:p>
        </p:txBody>
      </p:sp>
      <p:sp>
        <p:nvSpPr>
          <p:cNvPr id="25" name="Rectangle 24"/>
          <p:cNvSpPr/>
          <p:nvPr/>
        </p:nvSpPr>
        <p:spPr>
          <a:xfrm>
            <a:off x="6732240" y="5013176"/>
            <a:ext cx="50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900" dirty="0" smtClean="0"/>
              <a:t>pièces</a:t>
            </a:r>
          </a:p>
          <a:p>
            <a:pPr algn="r"/>
            <a:r>
              <a:rPr lang="fr-FR" sz="900" dirty="0" smtClean="0"/>
              <a:t>de vie</a:t>
            </a:r>
            <a:endParaRPr lang="fr-FR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RECHERCHE DE PERFOMANCE ENERGETIQUE</a:t>
            </a:r>
            <a:endParaRPr lang="fr-FR" sz="3000" b="1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1560" y="1412776"/>
            <a:ext cx="7272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Objectifs de consommation énergétique :</a:t>
            </a:r>
          </a:p>
          <a:p>
            <a:r>
              <a:rPr lang="fr-FR" dirty="0" smtClean="0"/>
              <a:t>« Grenelle de l’Environnement » a validé l’objectif facteur 4  :</a:t>
            </a:r>
          </a:p>
          <a:p>
            <a:r>
              <a:rPr lang="fr-FR" dirty="0" smtClean="0"/>
              <a:t>  secteur du bâtiment de réduire ces émissions de gaz à effet de serre (GES)</a:t>
            </a:r>
          </a:p>
          <a:p>
            <a:r>
              <a:rPr lang="fr-FR" dirty="0" smtClean="0"/>
              <a:t>  par 4 d’ici à 2050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	► </a:t>
            </a:r>
            <a:r>
              <a:rPr lang="fr-FR" dirty="0" smtClean="0"/>
              <a:t>Construction neuve :               50 kWh/m²/an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	► </a:t>
            </a:r>
            <a:r>
              <a:rPr lang="fr-FR" dirty="0" smtClean="0"/>
              <a:t>Rénovation de l’existant :        80 kWh/m²/an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11560" y="342900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Etude en cours sur le bâti ancien :</a:t>
            </a:r>
          </a:p>
          <a:p>
            <a:r>
              <a:rPr lang="fr-FR" dirty="0" smtClean="0"/>
              <a:t>Une étude intitulée BATAN (</a:t>
            </a:r>
            <a:r>
              <a:rPr lang="fr-FR" dirty="0" err="1" smtClean="0"/>
              <a:t>BATi</a:t>
            </a:r>
            <a:r>
              <a:rPr lang="fr-FR" dirty="0" smtClean="0"/>
              <a:t>  </a:t>
            </a:r>
            <a:r>
              <a:rPr lang="fr-FR" dirty="0" err="1" smtClean="0"/>
              <a:t>ANcien</a:t>
            </a:r>
            <a:r>
              <a:rPr lang="fr-FR" dirty="0" smtClean="0"/>
              <a:t>) est en cours afin de cerner les </a:t>
            </a:r>
          </a:p>
          <a:p>
            <a:r>
              <a:rPr lang="fr-FR" dirty="0" smtClean="0"/>
              <a:t>   caractéristiques spécifique du bâti ancien</a:t>
            </a:r>
          </a:p>
          <a:p>
            <a:r>
              <a:rPr lang="fr-FR" dirty="0" smtClean="0"/>
              <a:t>Maisons Paysannes de France est partenaire</a:t>
            </a:r>
          </a:p>
          <a:p>
            <a:r>
              <a:rPr lang="fr-FR" dirty="0" smtClean="0"/>
              <a:t>Mise en évidence des points suivants :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 smtClean="0"/>
              <a:t> consommation moyenne du parc ancien inférieure à celle du parc existant ;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 smtClean="0"/>
              <a:t> bon confort d’été ;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 smtClean="0"/>
              <a:t> forte perméabilité à l’air</a:t>
            </a:r>
          </a:p>
          <a:p>
            <a:pPr lvl="1">
              <a:buFont typeface="Wingdings" pitchFamily="2" charset="2"/>
              <a:buChar char="Ø"/>
            </a:pPr>
            <a:r>
              <a:rPr lang="fr-FR" b="1" dirty="0" smtClean="0"/>
              <a:t> variabilité des propriétés thermiques des matériaux en fonction de 	l’humidité ;</a:t>
            </a:r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ENERGIES RENOUVELABLES : BOIS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196752"/>
            <a:ext cx="2428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Exigences</a:t>
            </a:r>
          </a:p>
          <a:p>
            <a:r>
              <a:rPr lang="fr-FR" sz="2000" dirty="0" smtClean="0"/>
              <a:t>Rendement minimal :</a:t>
            </a: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83568" y="20608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Chaudière à bois : rendement de classe 1 selon la Norme NF EN 303-5</a:t>
            </a:r>
          </a:p>
          <a:p>
            <a:r>
              <a:rPr lang="fr-FR" dirty="0" smtClean="0"/>
              <a:t>	• de 55 à 62 % pour des puissances nominales &lt; ou égales à 300 kW</a:t>
            </a:r>
          </a:p>
          <a:p>
            <a:r>
              <a:rPr lang="fr-FR" dirty="0" smtClean="0"/>
              <a:t>	• au moins 61,9 % pour une puissance nominale supérieure à 300 kW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5576" y="443711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Ces dispositions s’appliquent aux bâtiments achevés depuis plus de 15 ans 	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3568" y="306896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Poêles : rendement de 65 % (niveau Flamme verte)</a:t>
            </a:r>
          </a:p>
          <a:p>
            <a:r>
              <a:rPr lang="fr-FR" dirty="0" smtClean="0"/>
              <a:t>	• Foyer fermé ou poêle à bois (60% jusqu'au 30 juin 2009)</a:t>
            </a:r>
          </a:p>
          <a:p>
            <a:r>
              <a:rPr lang="fr-FR" dirty="0" smtClean="0"/>
              <a:t>	• Poêle à granulé de puissance inférieure à 50 kW</a:t>
            </a:r>
          </a:p>
          <a:p>
            <a:r>
              <a:rPr lang="fr-FR" dirty="0" smtClean="0"/>
              <a:t>	• Poêle à accumulation lente de chaleur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60648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ENERGIES RENOUVELABLES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07704" y="69269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Principes d’intervention adaptés au bâti ancien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683568" y="141277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A conserver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628800"/>
            <a:ext cx="1227981" cy="92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83568" y="1772816"/>
            <a:ext cx="59766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Cheminées bois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Poêles bois</a:t>
            </a:r>
          </a:p>
          <a:p>
            <a:r>
              <a:rPr lang="fr-FR" sz="1400" dirty="0" smtClean="0"/>
              <a:t>	• bois fréquemment utilisé dans le bâti ancien, comme énergie</a:t>
            </a:r>
          </a:p>
          <a:p>
            <a:r>
              <a:rPr lang="fr-FR" sz="1400" dirty="0" smtClean="0"/>
              <a:t>	      principale ou secondaire de chauffage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Emetteurs existants à fortes inerties</a:t>
            </a:r>
          </a:p>
          <a:p>
            <a:r>
              <a:rPr lang="fr-FR" sz="1400" dirty="0" smtClean="0"/>
              <a:t>	• radiateurs en fonte, poêles à bois,…</a:t>
            </a:r>
          </a:p>
          <a:p>
            <a:endParaRPr lang="fr-FR" sz="1400" dirty="0" smtClean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5" y="1628800"/>
            <a:ext cx="10333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636912"/>
            <a:ext cx="1224136" cy="101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83568" y="357301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 smtClean="0"/>
              <a:t>Les énergies renouvelables 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3568" y="3861048"/>
            <a:ext cx="828092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Energie solaire </a:t>
            </a:r>
            <a:r>
              <a:rPr lang="fr-FR" sz="1400" dirty="0" smtClean="0"/>
              <a:t>(orientation préférentielle au Sud et inclinaison optimale de 30° à 60 °) </a:t>
            </a:r>
            <a:r>
              <a:rPr lang="fr-FR" sz="1400" dirty="0" smtClean="0">
                <a:latin typeface="Times New Roman"/>
                <a:cs typeface="Times New Roman"/>
              </a:rPr>
              <a:t>►</a:t>
            </a:r>
            <a:r>
              <a:rPr lang="fr-FR" sz="1400" dirty="0" smtClean="0"/>
              <a:t> impact visuel</a:t>
            </a:r>
          </a:p>
          <a:p>
            <a:r>
              <a:rPr lang="fr-FR" sz="1400" dirty="0" smtClean="0"/>
              <a:t>	• solaire thermique type chauffe-eau solaire individuel (CESI) : durée de vie, dispositif de stockage </a:t>
            </a:r>
          </a:p>
          <a:p>
            <a:r>
              <a:rPr lang="fr-FR" sz="1400" dirty="0" smtClean="0"/>
              <a:t>	     indispensable, source d’énergie d’appoint si ensoleillement insuffisant, problème de surchauffe</a:t>
            </a:r>
          </a:p>
          <a:p>
            <a:r>
              <a:rPr lang="fr-FR" sz="1400" dirty="0" smtClean="0"/>
              <a:t>	     d’été,…</a:t>
            </a:r>
          </a:p>
          <a:p>
            <a:r>
              <a:rPr lang="fr-FR" sz="1400" dirty="0" smtClean="0"/>
              <a:t>	• solaire photovoltaïque : durée de vie limitée,  faible rendement (demande beaucoup de surface),</a:t>
            </a:r>
          </a:p>
          <a:p>
            <a:r>
              <a:rPr lang="fr-FR" sz="1400" dirty="0" smtClean="0"/>
              <a:t>	     énergie d’appoint, intégration des panneaux  proche de l’ardoise, appentis 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Les pompes à chaleur (PAC), l’</a:t>
            </a:r>
            <a:r>
              <a:rPr lang="fr-FR" dirty="0" err="1" smtClean="0"/>
              <a:t>aérothermie</a:t>
            </a:r>
            <a:r>
              <a:rPr lang="fr-FR" dirty="0" smtClean="0"/>
              <a:t> et la géothermie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Le bois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L’énergie éolienne</a:t>
            </a:r>
            <a:endParaRPr lang="fr-FR" sz="14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DSCF7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698" y="3789040"/>
            <a:ext cx="1998222" cy="2664296"/>
          </a:xfrm>
          <a:prstGeom prst="rect">
            <a:avLst/>
          </a:prstGeom>
        </p:spPr>
      </p:pic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7490" y="6093296"/>
            <a:ext cx="796509" cy="76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60648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EXEMPLES  DE  REALISATION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Image 13" descr="SAM_7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836712"/>
            <a:ext cx="2119164" cy="2825552"/>
          </a:xfrm>
          <a:prstGeom prst="rect">
            <a:avLst/>
          </a:prstGeom>
        </p:spPr>
      </p:pic>
      <p:pic>
        <p:nvPicPr>
          <p:cNvPr id="16" name="Image 15" descr="La Bonaurie 2009 - 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836712"/>
            <a:ext cx="3769224" cy="2826918"/>
          </a:xfrm>
          <a:prstGeom prst="rect">
            <a:avLst/>
          </a:prstGeom>
        </p:spPr>
      </p:pic>
      <p:pic>
        <p:nvPicPr>
          <p:cNvPr id="17" name="Image 16" descr="DSCF226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789040"/>
            <a:ext cx="1998222" cy="2664296"/>
          </a:xfrm>
          <a:prstGeom prst="rect">
            <a:avLst/>
          </a:prstGeom>
        </p:spPr>
      </p:pic>
      <p:pic>
        <p:nvPicPr>
          <p:cNvPr id="21" name="Image 20" descr="CIMG21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836712"/>
            <a:ext cx="2106234" cy="2808312"/>
          </a:xfrm>
          <a:prstGeom prst="rect">
            <a:avLst/>
          </a:prstGeom>
        </p:spPr>
      </p:pic>
      <p:pic>
        <p:nvPicPr>
          <p:cNvPr id="24" name="Image 23" descr="chambre etage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84168" y="3789040"/>
            <a:ext cx="2448272" cy="164467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012160" y="5589240"/>
            <a:ext cx="283282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1- Isolation par l’extérieur :  polyuréthane</a:t>
            </a:r>
          </a:p>
          <a:p>
            <a:r>
              <a:rPr lang="fr-FR" sz="1000" dirty="0" smtClean="0"/>
              <a:t>2- Isolation  par l’extérieur : laine de mouton</a:t>
            </a:r>
          </a:p>
          <a:p>
            <a:r>
              <a:rPr lang="fr-FR" sz="1000" dirty="0" smtClean="0"/>
              <a:t>3- Cloison béton cellulaire + enduit chaux, isolation</a:t>
            </a:r>
          </a:p>
          <a:p>
            <a:r>
              <a:rPr lang="fr-FR" sz="1000" dirty="0" smtClean="0"/>
              <a:t>      plancher : ouate de cellulose</a:t>
            </a:r>
          </a:p>
          <a:p>
            <a:r>
              <a:rPr lang="fr-FR" sz="1000" dirty="0" smtClean="0"/>
              <a:t>4- Géothermie + plancher chauffant</a:t>
            </a:r>
          </a:p>
          <a:p>
            <a:r>
              <a:rPr lang="fr-FR" sz="1000" dirty="0" smtClean="0"/>
              <a:t>5- Plancher chauffant : terres cuites</a:t>
            </a:r>
          </a:p>
          <a:p>
            <a:r>
              <a:rPr lang="fr-FR" sz="1000" dirty="0" smtClean="0"/>
              <a:t>6- Enduit chaux chanvre</a:t>
            </a:r>
            <a:endParaRPr lang="fr-FR" sz="1000" dirty="0"/>
          </a:p>
        </p:txBody>
      </p:sp>
      <p:sp>
        <p:nvSpPr>
          <p:cNvPr id="26" name="Rectangle 25"/>
          <p:cNvSpPr/>
          <p:nvPr/>
        </p:nvSpPr>
        <p:spPr>
          <a:xfrm>
            <a:off x="2123728" y="342900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1</a:t>
            </a:r>
            <a:endParaRPr lang="fr-FR" sz="1000" b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16416" y="342900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3</a:t>
            </a:r>
            <a:endParaRPr lang="fr-FR" sz="1000" dirty="0"/>
          </a:p>
        </p:txBody>
      </p:sp>
      <p:sp>
        <p:nvSpPr>
          <p:cNvPr id="28" name="Rectangle 27"/>
          <p:cNvSpPr/>
          <p:nvPr/>
        </p:nvSpPr>
        <p:spPr>
          <a:xfrm>
            <a:off x="4355976" y="3429000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2</a:t>
            </a:r>
            <a:endParaRPr lang="fr-FR" sz="1000" dirty="0"/>
          </a:p>
        </p:txBody>
      </p:sp>
      <p:sp>
        <p:nvSpPr>
          <p:cNvPr id="29" name="Rectangle 28"/>
          <p:cNvSpPr/>
          <p:nvPr/>
        </p:nvSpPr>
        <p:spPr>
          <a:xfrm>
            <a:off x="3563888" y="61653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4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52120" y="6165304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/>
              <a:t>5</a:t>
            </a:r>
            <a:endParaRPr lang="fr-FR" sz="1000" dirty="0"/>
          </a:p>
        </p:txBody>
      </p:sp>
      <p:sp>
        <p:nvSpPr>
          <p:cNvPr id="31" name="Rectangle 30"/>
          <p:cNvSpPr/>
          <p:nvPr/>
        </p:nvSpPr>
        <p:spPr>
          <a:xfrm>
            <a:off x="8244408" y="5157192"/>
            <a:ext cx="250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smtClean="0">
                <a:solidFill>
                  <a:schemeClr val="bg1"/>
                </a:solidFill>
              </a:rPr>
              <a:t>6</a:t>
            </a:r>
            <a:endParaRPr lang="fr-FR" sz="1000" dirty="0"/>
          </a:p>
        </p:txBody>
      </p:sp>
      <p:pic>
        <p:nvPicPr>
          <p:cNvPr id="34" name="Image 33" descr="DSCF5969.JPG"/>
          <p:cNvPicPr>
            <a:picLocks noChangeAspect="1"/>
          </p:cNvPicPr>
          <p:nvPr/>
        </p:nvPicPr>
        <p:blipFill>
          <a:blip r:embed="rId10" cstate="print"/>
          <a:srcRect l="3604" r="11448"/>
          <a:stretch>
            <a:fillRect/>
          </a:stretch>
        </p:blipFill>
        <p:spPr>
          <a:xfrm>
            <a:off x="251520" y="3789040"/>
            <a:ext cx="1697465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1680" y="260648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BIBLIOGRAPHIE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7544" y="908720"/>
            <a:ext cx="8280920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Fiches ATHEBA  : Amélioration Thermique du Bâtiment</a:t>
            </a:r>
          </a:p>
          <a:p>
            <a:r>
              <a:rPr lang="fr-FR" dirty="0" smtClean="0"/>
              <a:t> </a:t>
            </a:r>
            <a:r>
              <a:rPr lang="fr-FR" sz="1400" dirty="0" smtClean="0"/>
              <a:t>Téléchargeable sur le site de Maison Paysannes de France :</a:t>
            </a:r>
          </a:p>
          <a:p>
            <a:r>
              <a:rPr lang="fr-FR" sz="1200" i="1" dirty="0" smtClean="0"/>
              <a:t> http://www.maisons-paysannes.org/restaurer-et-construire/fiches-conseils/amelioration-thermique-bati-ancien/</a:t>
            </a:r>
          </a:p>
          <a:p>
            <a:pPr>
              <a:buFont typeface="Wingdings" pitchFamily="2" charset="2"/>
              <a:buChar char="Ø"/>
            </a:pPr>
            <a:endParaRPr lang="fr-FR" sz="9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Fiches HYGROBA :</a:t>
            </a:r>
          </a:p>
          <a:p>
            <a:r>
              <a:rPr lang="fr-FR" sz="1400" dirty="0" smtClean="0"/>
              <a:t>Téléchargeable sur le site de la Direction territoriale de l’Est :</a:t>
            </a:r>
          </a:p>
          <a:p>
            <a:r>
              <a:rPr lang="fr-FR" sz="1200" i="1" dirty="0" smtClean="0"/>
              <a:t>http://www.cete-est.developpement-durable.gouv.fr/rapport-d-etude-hygroba-etude-de-a3101.html</a:t>
            </a:r>
            <a:endParaRPr lang="fr-FR" dirty="0" smtClean="0"/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Connaissance du bâti ancien et recherche d’économies d’énergie</a:t>
            </a:r>
          </a:p>
          <a:p>
            <a:r>
              <a:rPr lang="fr-FR" sz="1400" dirty="0" smtClean="0"/>
              <a:t>Document pédagogique de référence réalisé par Tony Marchal (architecte, urbaniste, ingénieur civil des Ponts &amp; Chaussées et formateur Maisons Paysannes de France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La rénovation écologique</a:t>
            </a:r>
          </a:p>
          <a:p>
            <a:r>
              <a:rPr lang="fr-FR" sz="1400" dirty="0" smtClean="0"/>
              <a:t>Pierre Lévy  - Editions Terre vivante</a:t>
            </a:r>
          </a:p>
          <a:p>
            <a:endParaRPr lang="fr-FR" sz="14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L’isolation écologique</a:t>
            </a:r>
          </a:p>
          <a:p>
            <a:r>
              <a:rPr lang="fr-FR" sz="1400" dirty="0" smtClean="0"/>
              <a:t>Jean-Pierre Oliva  - Editions Terre Vivante</a:t>
            </a:r>
          </a:p>
          <a:p>
            <a:endParaRPr lang="fr-FR" sz="1400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RT 2012 et RT Existant – Règlementation thermique et efficacité énergétique</a:t>
            </a:r>
          </a:p>
          <a:p>
            <a:r>
              <a:rPr lang="fr-FR" sz="1400" dirty="0" smtClean="0"/>
              <a:t>Dimitri Molle, Pierre-Manuel </a:t>
            </a:r>
            <a:r>
              <a:rPr lang="fr-FR" sz="1400" dirty="0" err="1" smtClean="0"/>
              <a:t>Patry</a:t>
            </a:r>
            <a:r>
              <a:rPr lang="fr-FR" sz="1400" dirty="0" smtClean="0"/>
              <a:t>  - EYROLLES Environnement</a:t>
            </a:r>
          </a:p>
          <a:p>
            <a:endParaRPr lang="fr-FR" sz="1400" dirty="0" smtClean="0"/>
          </a:p>
          <a:p>
            <a:endParaRPr lang="fr-FR" sz="1400" dirty="0" smtClean="0"/>
          </a:p>
          <a:p>
            <a:r>
              <a:rPr lang="fr-FR" sz="1400" dirty="0" smtClean="0"/>
              <a:t>Et pour toute renseignement complémentaire, contact : stephane.baudouin@pronaos.fr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RT 2012 / RT Bâti existant</a:t>
            </a:r>
          </a:p>
        </p:txBody>
      </p:sp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71600" y="126876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Bâtiments d’habitation soumis à la RT 2012 simplifiée : </a:t>
            </a:r>
            <a:r>
              <a:rPr lang="fr-FR" dirty="0" smtClean="0"/>
              <a:t>Règlementation thermique  « élément par élément »</a:t>
            </a:r>
            <a:endParaRPr lang="fr-FR" dirty="0"/>
          </a:p>
        </p:txBody>
      </p:sp>
      <p:pic>
        <p:nvPicPr>
          <p:cNvPr id="15361" name="Picture 1" descr="Z:\1-PRONAOS\5-DOCUMENTATION\Maisons Paysannes de France\Amélioration Thermique des Bâtiments\diagramme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988840"/>
            <a:ext cx="4557470" cy="2265714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971600" y="4365104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Réglementation «  élément par élément », définie par l’arrêté du 3 mai 2007, et applicable depuis le 1</a:t>
            </a:r>
            <a:r>
              <a:rPr lang="fr-FR" baseline="30000" dirty="0" smtClean="0"/>
              <a:t>er</a:t>
            </a:r>
            <a:r>
              <a:rPr lang="fr-FR" dirty="0" smtClean="0"/>
              <a:t> novembre 2007, fixe des performances à réaliser lors de travaux, demande de subventions ou avantages fiscaux.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71600" y="537321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Aucune obligation réglementaire n’est établie pour le bâti ancien d’avant 1948 en ce qui concerne les murs et les sols.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476672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RÉGLEMENTATION THERMIQUE</a:t>
            </a:r>
          </a:p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POUR </a:t>
            </a:r>
            <a:r>
              <a:rPr lang="fr-FR" sz="3000" b="1" dirty="0">
                <a:solidFill>
                  <a:schemeClr val="accent2">
                    <a:lumMod val="75000"/>
                  </a:schemeClr>
                </a:solidFill>
              </a:rPr>
              <a:t>LES BÂTIMENTS </a:t>
            </a:r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EXISTANTS</a:t>
            </a:r>
            <a:endParaRPr lang="fr-FR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http://www.planbatimentdurable.fr/local/cache-vignettes/L508xH324/quels_points-7469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060848"/>
            <a:ext cx="6096676" cy="388843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827584" y="170080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Les 8 points de la réglementation thermique « élément par élément »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1436100" y="2636912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►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436100" y="2996952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► 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436100" y="3419708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► 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436100" y="4643844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► 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436100" y="5435932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► 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844824"/>
            <a:ext cx="67687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Mesure </a:t>
            </a:r>
            <a:r>
              <a:rPr lang="fr-FR" dirty="0"/>
              <a:t>la capacité intrinsèque </a:t>
            </a:r>
            <a:r>
              <a:rPr lang="fr-FR" dirty="0" smtClean="0"/>
              <a:t>d’un matériau </a:t>
            </a:r>
            <a:r>
              <a:rPr lang="fr-FR" dirty="0"/>
              <a:t>à résister au flux de </a:t>
            </a:r>
            <a:endParaRPr lang="fr-FR" dirty="0" smtClean="0"/>
          </a:p>
          <a:p>
            <a:r>
              <a:rPr lang="fr-FR" dirty="0" smtClean="0"/>
              <a:t>      chaleur (</a:t>
            </a:r>
            <a:r>
              <a:rPr lang="fr-FR" dirty="0"/>
              <a:t>ou de froid) entre ses deux </a:t>
            </a:r>
            <a:r>
              <a:rPr lang="fr-FR" dirty="0" smtClean="0"/>
              <a:t>faces.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Résistance thermique d’un matériau traduit sa capacité à empêcher</a:t>
            </a:r>
          </a:p>
          <a:p>
            <a:r>
              <a:rPr lang="fr-FR" dirty="0" smtClean="0"/>
              <a:t>      le passage du froid ou de la chaleur.</a:t>
            </a:r>
          </a:p>
          <a:p>
            <a:r>
              <a:rPr lang="fr-FR" dirty="0" smtClean="0"/>
              <a:t>    Plus R est grand, plus le matériau est isolant.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Si plusieurs couches ou produits successifs sont utilisés pour réaliser </a:t>
            </a:r>
          </a:p>
          <a:p>
            <a:r>
              <a:rPr lang="fr-FR" dirty="0" smtClean="0"/>
              <a:t>      une paroi, les résistances thermiques s’ajoutent.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340768"/>
            <a:ext cx="1440160" cy="303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Espace réservé du contenu 3" descr="PRONAOS 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941168"/>
            <a:ext cx="720080" cy="710369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1655168" y="5013176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R : résistance thermique surfacique mesuré en mètre carré –kelvin par Watt (m².°K. W-1 ou m².°K/ W) </a:t>
            </a:r>
            <a:endParaRPr lang="fr-FR" sz="1400" i="1" dirty="0"/>
          </a:p>
          <a:p>
            <a:r>
              <a:rPr lang="fr-FR" sz="1400" i="1" dirty="0" smtClean="0"/>
              <a:t>e : élément d’épaisseur mesuré en mètre (m)</a:t>
            </a:r>
          </a:p>
          <a:p>
            <a:r>
              <a:rPr lang="fr-FR" sz="1400" i="1" dirty="0" smtClean="0"/>
              <a:t>λ : conductivité thermique mesuré en Watt par mètre-kelvin  (</a:t>
            </a:r>
            <a:r>
              <a:rPr lang="fr-FR" sz="1400" i="1" dirty="0" err="1" smtClean="0"/>
              <a:t>W.m-1.K</a:t>
            </a:r>
            <a:r>
              <a:rPr lang="fr-FR" sz="1400" i="1" dirty="0" smtClean="0"/>
              <a:t>-1 ou W/ m.°K)</a:t>
            </a:r>
            <a:endParaRPr lang="fr-FR" sz="1400" i="1" dirty="0"/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03648" y="40466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1560" y="1484784"/>
            <a:ext cx="2820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u="sng" dirty="0" smtClean="0"/>
              <a:t>La Résistance Thermique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611560" y="1628800"/>
            <a:ext cx="540060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résistance thermique utile figure sur</a:t>
            </a:r>
            <a:b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l’emballage des produits marqués CE ou</a:t>
            </a:r>
            <a:b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certifiés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fr-FR" sz="2200" dirty="0" smtClean="0">
                <a:latin typeface="+mj-lt"/>
                <a:ea typeface="+mj-ea"/>
                <a:cs typeface="+mj-cs"/>
              </a:rPr>
              <a:t> C</a:t>
            </a:r>
            <a:r>
              <a:rPr kumimoji="0" lang="fr-FR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ertifications</a:t>
            </a: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possibles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 l'isolant est interrompu par la présence</a:t>
            </a:r>
            <a:b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d'ossatures, ne retenir que :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5770984" cy="720080"/>
          </a:xfrm>
        </p:spPr>
        <p:txBody>
          <a:bodyPr>
            <a:normAutofit/>
          </a:bodyPr>
          <a:lstStyle/>
          <a:p>
            <a:pPr algn="l"/>
            <a:r>
              <a:rPr lang="fr-FR" sz="2000" u="sng" dirty="0" smtClean="0"/>
              <a:t>La Résistance Thermique</a:t>
            </a:r>
            <a:endParaRPr lang="fr-FR" sz="2000" dirty="0"/>
          </a:p>
        </p:txBody>
      </p:sp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pic>
        <p:nvPicPr>
          <p:cNvPr id="337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44824"/>
            <a:ext cx="25224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645024"/>
            <a:ext cx="2522406" cy="18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068960"/>
            <a:ext cx="952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068960"/>
            <a:ext cx="548828" cy="62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068960"/>
            <a:ext cx="254786" cy="61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https://encrypted-tbn1.gstatic.com/images?q=tbn:ANd9GcQsTcqNKMrnf6M1eZAUtens0T2TWbZUjVg5gtxVD-aUP_1793_4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3068960"/>
            <a:ext cx="720080" cy="613230"/>
          </a:xfrm>
          <a:prstGeom prst="rect">
            <a:avLst/>
          </a:prstGeom>
          <a:noFill/>
        </p:spPr>
      </p:pic>
      <p:cxnSp>
        <p:nvCxnSpPr>
          <p:cNvPr id="17" name="Connecteur droit avec flèche 16"/>
          <p:cNvCxnSpPr/>
          <p:nvPr/>
        </p:nvCxnSpPr>
        <p:spPr>
          <a:xfrm flipV="1">
            <a:off x="6444208" y="3501008"/>
            <a:ext cx="1080120" cy="208823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6588224" y="1268760"/>
            <a:ext cx="576064" cy="136815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8244408" y="3573016"/>
            <a:ext cx="288032" cy="201622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164288" y="112474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Épaisseur du produit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932040" y="558924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Conductivité thermique</a:t>
            </a:r>
            <a:endParaRPr lang="fr-FR" sz="1400" i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7020272" y="558924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Résistance thermique</a:t>
            </a:r>
            <a:endParaRPr lang="fr-FR" sz="1400" i="1" dirty="0"/>
          </a:p>
        </p:txBody>
      </p:sp>
      <p:sp>
        <p:nvSpPr>
          <p:cNvPr id="32" name="Rectangle 31"/>
          <p:cNvSpPr/>
          <p:nvPr/>
        </p:nvSpPr>
        <p:spPr>
          <a:xfrm>
            <a:off x="971600" y="4365104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/>
              <a:t> 80% de la résistance marquée dans le cas d’une ossature en bois</a:t>
            </a:r>
            <a:r>
              <a:rPr lang="fr-FR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50</a:t>
            </a:r>
            <a:r>
              <a:rPr lang="fr-FR" dirty="0"/>
              <a:t>% dans le cas d’une ossature métallique</a:t>
            </a: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63688" y="332656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5184576" cy="432048"/>
          </a:xfrm>
        </p:spPr>
        <p:txBody>
          <a:bodyPr>
            <a:normAutofit/>
          </a:bodyPr>
          <a:lstStyle/>
          <a:p>
            <a:r>
              <a:rPr lang="fr-FR" sz="2000" u="sng" dirty="0" smtClean="0"/>
              <a:t>Quelques comparatifs d’isolants</a:t>
            </a:r>
            <a:endParaRPr lang="fr-FR" sz="2000" dirty="0"/>
          </a:p>
        </p:txBody>
      </p:sp>
      <p:sp>
        <p:nvSpPr>
          <p:cNvPr id="34" name="Rectangle 33"/>
          <p:cNvSpPr/>
          <p:nvPr/>
        </p:nvSpPr>
        <p:spPr>
          <a:xfrm>
            <a:off x="1403648" y="116632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539552" y="1052736"/>
          <a:ext cx="8208913" cy="5566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081"/>
                <a:gridCol w="1425215"/>
                <a:gridCol w="1152128"/>
                <a:gridCol w="1296144"/>
                <a:gridCol w="1224136"/>
                <a:gridCol w="1872209"/>
              </a:tblGrid>
              <a:tr h="455052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Type d’isolant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Isolant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Conductivité</a:t>
                      </a:r>
                      <a:r>
                        <a:rPr lang="fr-FR" sz="1000" baseline="0" dirty="0" smtClean="0"/>
                        <a:t> thermique  </a:t>
                      </a:r>
                      <a:r>
                        <a:rPr lang="fr-FR" sz="1000" baseline="0" dirty="0" err="1" smtClean="0"/>
                        <a:t>moy</a:t>
                      </a:r>
                      <a:r>
                        <a:rPr lang="fr-FR" sz="1000" baseline="0" dirty="0" smtClean="0"/>
                        <a:t>.</a:t>
                      </a:r>
                    </a:p>
                    <a:p>
                      <a:pPr algn="ctr"/>
                      <a:r>
                        <a:rPr lang="fr-FR" sz="1000" b="1" i="0" dirty="0" smtClean="0"/>
                        <a:t>λ  (W/</a:t>
                      </a:r>
                      <a:r>
                        <a:rPr lang="fr-FR" sz="1000" b="1" i="0" dirty="0" err="1" smtClean="0"/>
                        <a:t>m.K</a:t>
                      </a:r>
                      <a:r>
                        <a:rPr lang="fr-FR" sz="1000" b="1" i="0" dirty="0" smtClean="0"/>
                        <a:t>)</a:t>
                      </a:r>
                      <a:endParaRPr lang="fr-FR" sz="1000" b="1" i="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Epaisseur d’isolant (cm) pour</a:t>
                      </a:r>
                    </a:p>
                    <a:p>
                      <a:pPr algn="ctr"/>
                      <a:r>
                        <a:rPr lang="fr-FR" sz="1000" dirty="0" smtClean="0"/>
                        <a:t>R= 4,5 m².K/W</a:t>
                      </a:r>
                      <a:endParaRPr lang="fr-FR" sz="10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Cout en €. HT/m² pour </a:t>
                      </a:r>
                    </a:p>
                    <a:p>
                      <a:pPr algn="ctr"/>
                      <a:r>
                        <a:rPr lang="fr-FR" sz="1000" dirty="0" smtClean="0"/>
                        <a:t>R= 4,5 m².K/W</a:t>
                      </a:r>
                      <a:endParaRPr lang="fr-FR" sz="10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Principaux avantages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rowSpan="5"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d’origine végétale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Laine de bois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0,037 – 0,042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17 – 19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25 - 35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Hydrorégulateur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Chanvre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0,039 -  0,044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18 – 20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18 – 30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/>
                        <a:t>Hydrorégulateur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Liège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0,035 – 0,042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16 – 19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45 – 60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Imputrescible</a:t>
                      </a:r>
                    </a:p>
                    <a:p>
                      <a:pPr algn="ctr"/>
                      <a:r>
                        <a:rPr lang="fr-FR" sz="1000" dirty="0" smtClean="0"/>
                        <a:t>Résistant à l’humidité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Paille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0,05 – 0,075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23 – 34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10 – 15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</a:t>
                      </a:r>
                      <a:r>
                        <a:rPr lang="fr-FR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rapport qualité / prix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Ouate</a:t>
                      </a:r>
                      <a:r>
                        <a:rPr lang="fr-FR" sz="1100" baseline="0" dirty="0" smtClean="0"/>
                        <a:t> de cellulose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0,037 – 0,042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17 – 19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25 – 35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/>
                        <a:t>Hydrorégulateur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d’origine animale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Plumes de canard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0,035 – 0,042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16 – 19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25 – 35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-- 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Laine de mouton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0,035 – 0,042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16 – 19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25 – 35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/>
                        <a:t>Très bon </a:t>
                      </a:r>
                      <a:r>
                        <a:rPr lang="fr-FR" sz="1000" dirty="0" err="1" smtClean="0"/>
                        <a:t>hydrorégulateur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d’origine minérale</a:t>
                      </a:r>
                    </a:p>
                  </a:txBody>
                  <a:tcPr anchor="ctr" anchorCtr="1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Laine de verre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0,032 – 0,055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– 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– 13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</a:t>
                      </a:r>
                      <a:r>
                        <a:rPr lang="fr-FR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rapport qualité / prix</a:t>
                      </a:r>
                      <a:endParaRPr lang="fr-F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Laine de roche</a:t>
                      </a:r>
                      <a:endParaRPr lang="fr-FR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0,042 – 0,048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 – 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– 15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</a:t>
                      </a:r>
                      <a:r>
                        <a:rPr lang="fr-FR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rapport qualité / prix</a:t>
                      </a:r>
                      <a:endParaRPr lang="fr-F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</a:tr>
              <a:tr h="348110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d’origine synthétique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Polystyrène expansé</a:t>
                      </a:r>
                      <a:endParaRPr lang="fr-FR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0,030 – 0,037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– 17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– 20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Bon</a:t>
                      </a:r>
                      <a:r>
                        <a:rPr lang="fr-FR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rapport qualité / prix</a:t>
                      </a:r>
                      <a:endParaRPr lang="fr-F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Polystyrène extrudé</a:t>
                      </a:r>
                      <a:endParaRPr lang="fr-FR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0,029 – 0,035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– 16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– 30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Insensible à l’humidité</a:t>
                      </a:r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Polyuréthane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0,022 – 0,03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10 – 14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25 – 35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Insensible à l’humidité et imperméable à la vapeur d’eau</a:t>
                      </a:r>
                    </a:p>
                  </a:txBody>
                  <a:tcPr anchor="ctr" anchorCtr="1"/>
                </a:tc>
              </a:tr>
              <a:tr h="348110">
                <a:tc rowSpan="2"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Isolation thermique répartie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Brique </a:t>
                      </a:r>
                      <a:r>
                        <a:rPr lang="fr-FR" sz="1100" dirty="0" err="1" smtClean="0"/>
                        <a:t>monomur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0,12 – 0,18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45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60 – 80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/>
                        <a:t>Résiste à l’écrasement et au feu</a:t>
                      </a:r>
                      <a:endParaRPr lang="fr-FR" sz="1000" dirty="0"/>
                    </a:p>
                  </a:txBody>
                  <a:tcPr anchor="ctr" anchorCtr="1"/>
                </a:tc>
              </a:tr>
              <a:tr h="348110">
                <a:tc vMerge="1">
                  <a:txBody>
                    <a:bodyPr/>
                    <a:lstStyle/>
                    <a:p>
                      <a:pPr algn="ctr"/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Béton cellulaire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0,09 – 0,12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45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70 - 100</a:t>
                      </a:r>
                      <a:endParaRPr lang="fr-FR" sz="11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Résiste à l’écrasement et au feu</a:t>
                      </a:r>
                    </a:p>
                    <a:p>
                      <a:pPr algn="ctr"/>
                      <a:r>
                        <a:rPr lang="fr-FR" sz="1000" dirty="0" smtClean="0"/>
                        <a:t>Très bon </a:t>
                      </a:r>
                      <a:r>
                        <a:rPr lang="fr-FR" sz="1000" dirty="0" err="1" smtClean="0"/>
                        <a:t>hydrorégulateur</a:t>
                      </a:r>
                      <a:endParaRPr lang="fr-FR" sz="1000" dirty="0"/>
                    </a:p>
                  </a:txBody>
                  <a:tcPr anchor="ctr" anchorCtr="1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392488" cy="648072"/>
          </a:xfrm>
        </p:spPr>
        <p:txBody>
          <a:bodyPr>
            <a:normAutofit/>
          </a:bodyPr>
          <a:lstStyle/>
          <a:p>
            <a:pPr algn="l"/>
            <a:r>
              <a:rPr lang="fr-FR" sz="2000" u="sng" dirty="0" smtClean="0"/>
              <a:t>Exigences en zones </a:t>
            </a:r>
            <a:r>
              <a:rPr lang="fr-FR" sz="2000" u="sng" dirty="0"/>
              <a:t>H1 et </a:t>
            </a:r>
            <a:r>
              <a:rPr lang="fr-FR" sz="2000" u="sng" dirty="0" smtClean="0"/>
              <a:t>H2</a:t>
            </a:r>
            <a:endParaRPr lang="fr-FR" sz="2000" u="sng" dirty="0"/>
          </a:p>
        </p:txBody>
      </p:sp>
      <p:pic>
        <p:nvPicPr>
          <p:cNvPr id="5" name="Espace réservé du contenu 3" descr="PRONAOS 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6568" y="5958000"/>
            <a:ext cx="937432" cy="9000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0" y="6511950"/>
            <a:ext cx="3059832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MPF - Amélioration Thermique du Bâti  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28800"/>
            <a:ext cx="38594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2276872"/>
            <a:ext cx="2483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dirty="0"/>
              <a:t>Plancher de </a:t>
            </a:r>
            <a:r>
              <a:rPr lang="fr-FR" sz="1500" dirty="0" smtClean="0"/>
              <a:t>combles perdus</a:t>
            </a:r>
          </a:p>
          <a:p>
            <a:pPr algn="r"/>
            <a:r>
              <a:rPr lang="fr-FR" sz="1200" dirty="0" smtClean="0"/>
              <a:t>(exigence réglementaire)</a:t>
            </a:r>
            <a:endParaRPr lang="fr-FR" sz="1200" dirty="0"/>
          </a:p>
          <a:p>
            <a:pPr algn="r"/>
            <a:r>
              <a:rPr lang="fr-FR" sz="1500" dirty="0"/>
              <a:t>R = 4,5 </a:t>
            </a:r>
            <a:r>
              <a:rPr lang="fr-FR" sz="1500" dirty="0" smtClean="0"/>
              <a:t>m².K/W</a:t>
            </a:r>
            <a:endParaRPr lang="fr-FR" sz="1500" dirty="0"/>
          </a:p>
        </p:txBody>
      </p:sp>
      <p:sp>
        <p:nvSpPr>
          <p:cNvPr id="9" name="Rectangle 8"/>
          <p:cNvSpPr/>
          <p:nvPr/>
        </p:nvSpPr>
        <p:spPr>
          <a:xfrm>
            <a:off x="251520" y="3356992"/>
            <a:ext cx="216024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dirty="0"/>
              <a:t>Rampant </a:t>
            </a:r>
            <a:r>
              <a:rPr lang="fr-FR" sz="1500" dirty="0" smtClean="0"/>
              <a:t>de toiture de pente &lt; </a:t>
            </a:r>
            <a:r>
              <a:rPr lang="fr-FR" sz="1500" dirty="0"/>
              <a:t>60</a:t>
            </a:r>
            <a:r>
              <a:rPr lang="fr-FR" sz="1500" dirty="0" smtClean="0"/>
              <a:t>°</a:t>
            </a:r>
          </a:p>
          <a:p>
            <a:pPr algn="r"/>
            <a:r>
              <a:rPr lang="fr-FR" sz="1200" dirty="0" smtClean="0"/>
              <a:t>(exigence réglementaire)</a:t>
            </a:r>
          </a:p>
          <a:p>
            <a:pPr algn="r"/>
            <a:r>
              <a:rPr lang="fr-FR" sz="1500" dirty="0" smtClean="0"/>
              <a:t>R </a:t>
            </a:r>
            <a:r>
              <a:rPr lang="fr-FR" sz="1500" dirty="0"/>
              <a:t>= 4,0 m²K/W</a:t>
            </a:r>
          </a:p>
        </p:txBody>
      </p:sp>
      <p:pic>
        <p:nvPicPr>
          <p:cNvPr id="32773" name="Picture 5" descr="http://www.loger-habitat.fr/fichiers/2014/04/CarteZO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7941" y="0"/>
            <a:ext cx="2396059" cy="244415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83568" y="116632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ISOLATION DES PAROIS OPAQUES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797152"/>
            <a:ext cx="24482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dirty="0"/>
              <a:t>Plancher bas </a:t>
            </a:r>
            <a:r>
              <a:rPr lang="fr-FR" sz="1500" dirty="0" smtClean="0"/>
              <a:t>sur extérieur </a:t>
            </a:r>
            <a:r>
              <a:rPr lang="fr-FR" sz="1500" dirty="0"/>
              <a:t>ou </a:t>
            </a:r>
            <a:r>
              <a:rPr lang="fr-FR" sz="1500" dirty="0" smtClean="0"/>
              <a:t>parking collectif</a:t>
            </a:r>
            <a:endParaRPr lang="fr-FR" sz="1500" dirty="0"/>
          </a:p>
          <a:p>
            <a:pPr algn="r"/>
            <a:r>
              <a:rPr lang="fr-FR" sz="1500" dirty="0"/>
              <a:t>R = </a:t>
            </a:r>
            <a:r>
              <a:rPr lang="fr-FR" sz="1500" dirty="0" smtClean="0"/>
              <a:t>2,3 </a:t>
            </a:r>
            <a:r>
              <a:rPr lang="fr-FR" sz="1500" dirty="0"/>
              <a:t>m²K/W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6216" y="2636912"/>
            <a:ext cx="2627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/>
              <a:t>Toit terrasse</a:t>
            </a:r>
          </a:p>
          <a:p>
            <a:r>
              <a:rPr lang="fr-FR" sz="1500" dirty="0"/>
              <a:t>R = 2,5 m²K/W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6216" y="3356992"/>
            <a:ext cx="2358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/>
              <a:t>Mur sur local </a:t>
            </a:r>
            <a:r>
              <a:rPr lang="fr-FR" sz="1500" dirty="0" smtClean="0"/>
              <a:t>non chauffé</a:t>
            </a:r>
            <a:endParaRPr lang="fr-FR" sz="1500" dirty="0"/>
          </a:p>
          <a:p>
            <a:r>
              <a:rPr lang="fr-FR" sz="1500" dirty="0"/>
              <a:t>R = 2,0 m²K/W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16216" y="4149080"/>
            <a:ext cx="235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/>
              <a:t>Mur </a:t>
            </a:r>
            <a:r>
              <a:rPr lang="fr-FR" sz="1500" dirty="0" smtClean="0"/>
              <a:t>extérieur</a:t>
            </a:r>
          </a:p>
          <a:p>
            <a:r>
              <a:rPr lang="fr-FR" sz="1200" dirty="0" smtClean="0"/>
              <a:t>(pas d’exigence réglementaire pour les murs anciens)</a:t>
            </a:r>
            <a:endParaRPr lang="fr-FR" sz="1200" dirty="0"/>
          </a:p>
          <a:p>
            <a:r>
              <a:rPr lang="fr-FR" sz="1500" dirty="0"/>
              <a:t>R = </a:t>
            </a:r>
            <a:r>
              <a:rPr lang="fr-FR" sz="1500" dirty="0" smtClean="0"/>
              <a:t>2,3 </a:t>
            </a:r>
            <a:r>
              <a:rPr lang="fr-FR" sz="1500" dirty="0"/>
              <a:t>m²K/W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16216" y="5229200"/>
            <a:ext cx="2627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dirty="0"/>
              <a:t>Plancher bas sur </a:t>
            </a:r>
            <a:r>
              <a:rPr lang="fr-FR" sz="1500" dirty="0" smtClean="0"/>
              <a:t>vide sanitaire</a:t>
            </a:r>
            <a:endParaRPr lang="fr-FR" sz="1500" dirty="0"/>
          </a:p>
          <a:p>
            <a:r>
              <a:rPr lang="fr-FR" sz="1200" dirty="0" smtClean="0"/>
              <a:t>(pas d’exigence réglementaire)</a:t>
            </a:r>
          </a:p>
          <a:p>
            <a:r>
              <a:rPr lang="fr-FR" sz="1500" dirty="0" smtClean="0"/>
              <a:t>R </a:t>
            </a:r>
            <a:r>
              <a:rPr lang="fr-FR" sz="1500" dirty="0"/>
              <a:t>= 2,0 m²K/W</a:t>
            </a:r>
          </a:p>
        </p:txBody>
      </p:sp>
      <p:cxnSp>
        <p:nvCxnSpPr>
          <p:cNvPr id="18" name="Connecteur droit avec flèche 17"/>
          <p:cNvCxnSpPr>
            <a:stCxn id="9" idx="3"/>
          </p:cNvCxnSpPr>
          <p:nvPr/>
        </p:nvCxnSpPr>
        <p:spPr>
          <a:xfrm flipV="1">
            <a:off x="2411760" y="2708924"/>
            <a:ext cx="1008112" cy="113281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411760" y="5013176"/>
            <a:ext cx="1008112" cy="21602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5364088" y="2708920"/>
            <a:ext cx="1224136" cy="7200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5652120" y="4149080"/>
            <a:ext cx="936104" cy="14401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2483768" y="2420888"/>
            <a:ext cx="1728192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1588</TotalTime>
  <Words>2491</Words>
  <Application>Microsoft Office PowerPoint</Application>
  <PresentationFormat>Affichage à l'écran (4:3)</PresentationFormat>
  <Paragraphs>630</Paragraphs>
  <Slides>33</Slides>
  <Notes>25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AMÉLIORATION  THERMIQUE DU  BÂTIMENT</vt:lpstr>
      <vt:lpstr>RAPPEL</vt:lpstr>
      <vt:lpstr>RECHERCHE DE PERFOMANCE ENERGETIQUE</vt:lpstr>
      <vt:lpstr>RT 2012 / RT Bâti existant</vt:lpstr>
      <vt:lpstr>Diapositive 5</vt:lpstr>
      <vt:lpstr>Diapositive 6</vt:lpstr>
      <vt:lpstr>La Résistance Thermique</vt:lpstr>
      <vt:lpstr>Quelques comparatifs d’isolants</vt:lpstr>
      <vt:lpstr>Exigences en zones H1 et H2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Stephane</dc:creator>
  <cp:lastModifiedBy>SPRINTER</cp:lastModifiedBy>
  <cp:revision>134</cp:revision>
  <dcterms:created xsi:type="dcterms:W3CDTF">2014-10-22T10:15:20Z</dcterms:created>
  <dcterms:modified xsi:type="dcterms:W3CDTF">2014-11-18T16:47:53Z</dcterms:modified>
</cp:coreProperties>
</file>